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5"/>
    <p:sldMasterId id="2147483661" r:id="rId6"/>
    <p:sldMasterId id="2147483673" r:id="rId7"/>
    <p:sldMasterId id="2147483685" r:id="rId8"/>
    <p:sldMasterId id="214748369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Lst>
  <p:sldSz cy="6858000" cx="12192000"/>
  <p:notesSz cx="6797675" cy="9926625"/>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27" roundtripDataSignature="AMtx7mjfbkHlBUXbVjOy7Z8GFeRG7OI+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9E7801E-E9B3-4A63-A92F-0BB3DB787FD6}">
  <a:tblStyle styleId="{59E7801E-E9B3-4A63-A92F-0BB3DB787FD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EEF"/>
          </a:solidFill>
        </a:fill>
      </a:tcStyle>
    </a:wholeTbl>
    <a:band1H>
      <a:tcTxStyle b="off" i="off"/>
      <a:tcStyle>
        <a:fill>
          <a:solidFill>
            <a:srgbClr val="CCDBDE"/>
          </a:solidFill>
        </a:fill>
      </a:tcStyle>
    </a:band1H>
    <a:band2H>
      <a:tcTxStyle b="off" i="off"/>
    </a:band2H>
    <a:band1V>
      <a:tcTxStyle b="off" i="off"/>
      <a:tcStyle>
        <a:fill>
          <a:solidFill>
            <a:srgbClr val="CCDBDE"/>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6.xml"/><Relationship Id="rId25" Type="http://schemas.openxmlformats.org/officeDocument/2006/relationships/slide" Target="slides/slide15.xml"/><Relationship Id="rId27" Type="http://customschemas.google.com/relationships/presentationmetadata" Target="meta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6400" cy="4968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49688" y="0"/>
            <a:ext cx="2946400" cy="4968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9750"/>
            <a:ext cx="2946400" cy="496888"/>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1: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1: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1: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p10:notes"/>
          <p:cNvSpPr/>
          <p:nvPr>
            <p:ph idx="2" type="sldImg"/>
          </p:nvPr>
        </p:nvSpPr>
        <p:spPr>
          <a:xfrm>
            <a:off x="3300413" y="568325"/>
            <a:ext cx="2817812" cy="1585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10:notes"/>
          <p:cNvSpPr txBox="1"/>
          <p:nvPr>
            <p:ph idx="1" type="body"/>
          </p:nvPr>
        </p:nvSpPr>
        <p:spPr>
          <a:xfrm>
            <a:off x="679450" y="2358189"/>
            <a:ext cx="5438775" cy="63270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0" lang="en-US"/>
              <a:t>Let me sum up the range of facilities that the disability services consists of: </a:t>
            </a:r>
            <a:endParaRPr/>
          </a:p>
          <a:p>
            <a:pPr indent="0" lvl="0" marL="0" marR="0" rtl="0" algn="l">
              <a:lnSpc>
                <a:spcPct val="100000"/>
              </a:lnSpc>
              <a:spcBef>
                <a:spcPts val="0"/>
              </a:spcBef>
              <a:spcAft>
                <a:spcPts val="0"/>
              </a:spcAft>
              <a:buClr>
                <a:schemeClr val="dk1"/>
              </a:buClr>
              <a:buSzPts val="1200"/>
              <a:buFont typeface="Calibri"/>
              <a:buNone/>
            </a:pPr>
            <a:r>
              <a:rPr i="0" lang="en-US"/>
              <a:t>350 employees and</a:t>
            </a:r>
            <a:endParaRPr/>
          </a:p>
          <a:p>
            <a:pPr indent="0" lvl="0" marL="0" marR="0" rtl="0" algn="l">
              <a:lnSpc>
                <a:spcPct val="100000"/>
              </a:lnSpc>
              <a:spcBef>
                <a:spcPts val="0"/>
              </a:spcBef>
              <a:spcAft>
                <a:spcPts val="0"/>
              </a:spcAft>
              <a:buClr>
                <a:schemeClr val="dk1"/>
              </a:buClr>
              <a:buSzPts val="1200"/>
              <a:buFont typeface="Calibri"/>
              <a:buNone/>
            </a:pPr>
            <a:r>
              <a:rPr i="0" lang="en-US"/>
              <a:t>7 department managers, </a:t>
            </a:r>
            <a:endParaRPr/>
          </a:p>
          <a:p>
            <a:pPr indent="0" lvl="0" marL="0" marR="0" rtl="0" algn="l">
              <a:lnSpc>
                <a:spcPct val="100000"/>
              </a:lnSpc>
              <a:spcBef>
                <a:spcPts val="0"/>
              </a:spcBef>
              <a:spcAft>
                <a:spcPts val="0"/>
              </a:spcAft>
              <a:buClr>
                <a:schemeClr val="dk1"/>
              </a:buClr>
              <a:buSzPts val="1200"/>
              <a:buFont typeface="Calibri"/>
              <a:buNone/>
            </a:pPr>
            <a:r>
              <a:rPr i="0" lang="en-US"/>
              <a:t>run 22 facilities (in 6 cities)</a:t>
            </a:r>
            <a:endParaRPr/>
          </a:p>
          <a:p>
            <a:pPr indent="0" lvl="0" marL="0" marR="0" rtl="0" algn="l">
              <a:lnSpc>
                <a:spcPct val="100000"/>
              </a:lnSpc>
              <a:spcBef>
                <a:spcPts val="0"/>
              </a:spcBef>
              <a:spcAft>
                <a:spcPts val="0"/>
              </a:spcAft>
              <a:buClr>
                <a:schemeClr val="dk1"/>
              </a:buClr>
              <a:buSzPts val="1200"/>
              <a:buFont typeface="Calibri"/>
              <a:buNone/>
            </a:pPr>
            <a:r>
              <a:rPr i="0" lang="en-US"/>
              <a:t>and supports approximately 800 citizens (not counting Center for Competence Developments employees)</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There is a growing focus on getting an interdisciplinary group of employees. This to address the challenges we see in inequality of health and the increasing age of living among people with disabillities. </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The staff is mostly pedagogues and teachers. But a more health vocational focus is gaining. Employees consists of:</a:t>
            </a:r>
            <a:endParaRPr/>
          </a:p>
          <a:p>
            <a:pPr indent="0" lvl="0" marL="0" marR="0" rtl="0" algn="l">
              <a:lnSpc>
                <a:spcPct val="100000"/>
              </a:lnSpc>
              <a:spcBef>
                <a:spcPts val="0"/>
              </a:spcBef>
              <a:spcAft>
                <a:spcPts val="0"/>
              </a:spcAft>
              <a:buClr>
                <a:schemeClr val="dk1"/>
              </a:buClr>
              <a:buSzPts val="1200"/>
              <a:buFont typeface="Calibri"/>
              <a:buNone/>
            </a:pPr>
            <a:r>
              <a:t/>
            </a:r>
            <a:endParaRPr i="1"/>
          </a:p>
          <a:p>
            <a:pPr indent="-285750" lvl="0" marL="285750" rtl="0" algn="l">
              <a:lnSpc>
                <a:spcPct val="100000"/>
              </a:lnSpc>
              <a:spcBef>
                <a:spcPts val="0"/>
              </a:spcBef>
              <a:spcAft>
                <a:spcPts val="0"/>
              </a:spcAft>
              <a:buClr>
                <a:schemeClr val="dk1"/>
              </a:buClr>
              <a:buSzPts val="1200"/>
              <a:buFont typeface="Arial"/>
              <a:buChar char="•"/>
            </a:pPr>
            <a:r>
              <a:rPr lang="en-US">
                <a:solidFill>
                  <a:schemeClr val="dk1"/>
                </a:solidFill>
              </a:rPr>
              <a:t>Pedagogues and teachers: appr. 300 = 86%</a:t>
            </a:r>
            <a:endParaRPr/>
          </a:p>
          <a:p>
            <a:pPr indent="-285750" lvl="0" marL="285750" rtl="0" algn="l">
              <a:lnSpc>
                <a:spcPct val="100000"/>
              </a:lnSpc>
              <a:spcBef>
                <a:spcPts val="0"/>
              </a:spcBef>
              <a:spcAft>
                <a:spcPts val="0"/>
              </a:spcAft>
              <a:buClr>
                <a:schemeClr val="dk1"/>
              </a:buClr>
              <a:buSzPts val="1200"/>
              <a:buFont typeface="Arial"/>
              <a:buChar char="•"/>
            </a:pPr>
            <a:r>
              <a:rPr lang="en-US">
                <a:solidFill>
                  <a:schemeClr val="dk1"/>
                </a:solidFill>
              </a:rPr>
              <a:t>Health vocational staff (various): 21</a:t>
            </a:r>
            <a:endParaRPr/>
          </a:p>
          <a:p>
            <a:pPr indent="-285750" lvl="0" marL="285750" rtl="0" algn="l">
              <a:lnSpc>
                <a:spcPct val="100000"/>
              </a:lnSpc>
              <a:spcBef>
                <a:spcPts val="0"/>
              </a:spcBef>
              <a:spcAft>
                <a:spcPts val="0"/>
              </a:spcAft>
              <a:buClr>
                <a:schemeClr val="dk1"/>
              </a:buClr>
              <a:buSzPts val="1200"/>
              <a:buFont typeface="Arial"/>
              <a:buChar char="•"/>
            </a:pPr>
            <a:r>
              <a:rPr lang="en-US">
                <a:solidFill>
                  <a:schemeClr val="dk1"/>
                </a:solidFill>
              </a:rPr>
              <a:t>Vocational/physiotherapists: 7</a:t>
            </a:r>
            <a:endParaRPr/>
          </a:p>
          <a:p>
            <a:pPr indent="-285750" lvl="0" marL="285750" rtl="0" algn="l">
              <a:lnSpc>
                <a:spcPct val="100000"/>
              </a:lnSpc>
              <a:spcBef>
                <a:spcPts val="0"/>
              </a:spcBef>
              <a:spcAft>
                <a:spcPts val="0"/>
              </a:spcAft>
              <a:buClr>
                <a:schemeClr val="dk1"/>
              </a:buClr>
              <a:buSzPts val="1200"/>
              <a:buFont typeface="Arial"/>
              <a:buChar char="•"/>
            </a:pPr>
            <a:r>
              <a:rPr lang="en-US">
                <a:solidFill>
                  <a:schemeClr val="dk1"/>
                </a:solidFill>
              </a:rPr>
              <a:t>Nutrition- and service staff: 16</a:t>
            </a:r>
            <a:endParaRPr/>
          </a:p>
          <a:p>
            <a:pPr indent="-285750" lvl="0" marL="285750" rtl="0" algn="l">
              <a:lnSpc>
                <a:spcPct val="100000"/>
              </a:lnSpc>
              <a:spcBef>
                <a:spcPts val="0"/>
              </a:spcBef>
              <a:spcAft>
                <a:spcPts val="0"/>
              </a:spcAft>
              <a:buClr>
                <a:schemeClr val="dk1"/>
              </a:buClr>
              <a:buSzPts val="1200"/>
              <a:buFont typeface="Arial"/>
              <a:buChar char="•"/>
            </a:pPr>
            <a:r>
              <a:rPr lang="en-US">
                <a:solidFill>
                  <a:schemeClr val="dk1"/>
                </a:solidFill>
              </a:rPr>
              <a:t>Others (Administration, technical service)</a:t>
            </a:r>
            <a:endParaRPr/>
          </a:p>
          <a:p>
            <a:pPr indent="0" lvl="0" marL="0" rtl="0" algn="l">
              <a:lnSpc>
                <a:spcPct val="100000"/>
              </a:lnSpc>
              <a:spcBef>
                <a:spcPts val="0"/>
              </a:spcBef>
              <a:spcAft>
                <a:spcPts val="0"/>
              </a:spcAft>
              <a:buSzPts val="1400"/>
              <a:buNone/>
            </a:pPr>
            <a:r>
              <a:t/>
            </a:r>
            <a:endParaRPr/>
          </a:p>
        </p:txBody>
      </p:sp>
      <p:sp>
        <p:nvSpPr>
          <p:cNvPr id="566" name="Google Shape;566;p10: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p11:notes"/>
          <p:cNvSpPr/>
          <p:nvPr>
            <p:ph idx="2" type="sldImg"/>
          </p:nvPr>
        </p:nvSpPr>
        <p:spPr>
          <a:xfrm>
            <a:off x="3514725" y="495300"/>
            <a:ext cx="2603500" cy="14652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11:notes"/>
          <p:cNvSpPr txBox="1"/>
          <p:nvPr>
            <p:ph idx="1" type="body"/>
          </p:nvPr>
        </p:nvSpPr>
        <p:spPr>
          <a:xfrm>
            <a:off x="679450" y="2177716"/>
            <a:ext cx="5438775" cy="650749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Total NET Expenses on Disability Area 2017: </a:t>
            </a:r>
            <a:r>
              <a:rPr lang="en-US"/>
              <a:t> </a:t>
            </a:r>
            <a:r>
              <a:rPr b="1" lang="en-US" u="sng"/>
              <a:t>259 mio. kr.</a:t>
            </a:r>
            <a:endParaRPr/>
          </a:p>
          <a:p>
            <a:pPr indent="0" lvl="0" marL="0" rtl="0" algn="l">
              <a:lnSpc>
                <a:spcPct val="100000"/>
              </a:lnSpc>
              <a:spcBef>
                <a:spcPts val="0"/>
              </a:spcBef>
              <a:spcAft>
                <a:spcPts val="0"/>
              </a:spcAft>
              <a:buSzPts val="1400"/>
              <a:buNone/>
            </a:pPr>
            <a:r>
              <a:t/>
            </a:r>
            <a:endParaRPr b="1"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Divided:</a:t>
            </a:r>
            <a:r>
              <a:rPr b="0" lang="en-US"/>
              <a:t> </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Authority - not eksternal: </a:t>
            </a:r>
            <a:r>
              <a:rPr b="0" i="0" lang="en-US" sz="1100" u="none" strike="noStrike">
                <a:solidFill>
                  <a:schemeClr val="dk1"/>
                </a:solidFill>
                <a:latin typeface="Calibri"/>
                <a:ea typeface="Calibri"/>
                <a:cs typeface="Calibri"/>
                <a:sym typeface="Calibri"/>
              </a:rPr>
              <a:t>129 mio. kr.</a:t>
            </a:r>
            <a:endParaRPr/>
          </a:p>
          <a:p>
            <a:pPr indent="0" lvl="0" marL="0" rtl="0" algn="l">
              <a:lnSpc>
                <a:spcPct val="100000"/>
              </a:lnSpc>
              <a:spcBef>
                <a:spcPts val="0"/>
              </a:spcBef>
              <a:spcAft>
                <a:spcPts val="0"/>
              </a:spcAft>
              <a:buSzPts val="1400"/>
              <a:buNone/>
            </a:pPr>
            <a:r>
              <a:rPr b="0" i="0" lang="en-US" sz="1100" u="none" strike="noStrike">
                <a:solidFill>
                  <a:schemeClr val="dk1"/>
                </a:solidFill>
                <a:latin typeface="Calibri"/>
                <a:ea typeface="Calibri"/>
                <a:cs typeface="Calibri"/>
                <a:sym typeface="Calibri"/>
              </a:rPr>
              <a:t>Authority – eksternal: 99 mio. kr.</a:t>
            </a:r>
            <a:endParaRPr/>
          </a:p>
          <a:p>
            <a:pPr indent="0" lvl="0" marL="0" rtl="0" algn="l">
              <a:lnSpc>
                <a:spcPct val="100000"/>
              </a:lnSpc>
              <a:spcBef>
                <a:spcPts val="0"/>
              </a:spcBef>
              <a:spcAft>
                <a:spcPts val="0"/>
              </a:spcAft>
              <a:buSzPts val="1400"/>
              <a:buNone/>
            </a:pPr>
            <a:r>
              <a:rPr b="0" i="0" lang="en-US" sz="1100" u="none" strike="noStrike">
                <a:solidFill>
                  <a:schemeClr val="dk1"/>
                </a:solidFill>
                <a:latin typeface="Calibri"/>
                <a:ea typeface="Calibri"/>
                <a:cs typeface="Calibri"/>
                <a:sym typeface="Calibri"/>
              </a:rPr>
              <a:t>Decentrally (contact facilities, supported living, activity centers): 31 mio. kr.            </a:t>
            </a:r>
            <a:endParaRPr/>
          </a:p>
          <a:p>
            <a:pPr indent="0" lvl="0" marL="0" rtl="0" algn="l">
              <a:lnSpc>
                <a:spcPct val="100000"/>
              </a:lnSpc>
              <a:spcBef>
                <a:spcPts val="0"/>
              </a:spcBef>
              <a:spcAft>
                <a:spcPts val="0"/>
              </a:spcAft>
              <a:buSzPts val="1400"/>
              <a:buNone/>
            </a:pPr>
            <a:r>
              <a:rPr b="0" i="0" lang="en-US" sz="1100" u="none" strike="noStrike">
                <a:solidFill>
                  <a:schemeClr val="dk1"/>
                </a:solidFill>
                <a:latin typeface="Calibri"/>
                <a:ea typeface="Calibri"/>
                <a:cs typeface="Calibri"/>
                <a:sym typeface="Calibri"/>
              </a:rPr>
              <a:t>			</a:t>
            </a:r>
            <a:endParaRPr b="0" sz="1100"/>
          </a:p>
          <a:p>
            <a:pPr indent="0" lvl="0" marL="0" rtl="0" algn="l">
              <a:lnSpc>
                <a:spcPct val="100000"/>
              </a:lnSpc>
              <a:spcBef>
                <a:spcPts val="0"/>
              </a:spcBef>
              <a:spcAft>
                <a:spcPts val="0"/>
              </a:spcAft>
              <a:buSzPts val="1400"/>
              <a:buNone/>
            </a:pPr>
            <a:r>
              <a:rPr lang="en-US"/>
              <a:t>Audit 2017</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0" lang="en-US"/>
              <a:t>Number of places housing - daytime: 87</a:t>
            </a:r>
            <a:endParaRPr/>
          </a:p>
          <a:p>
            <a:pPr indent="0" lvl="0" marL="0" rtl="0" algn="l">
              <a:lnSpc>
                <a:spcPct val="100000"/>
              </a:lnSpc>
              <a:spcBef>
                <a:spcPts val="0"/>
              </a:spcBef>
              <a:spcAft>
                <a:spcPts val="0"/>
              </a:spcAft>
              <a:buSzPts val="1400"/>
              <a:buNone/>
            </a:pPr>
            <a:r>
              <a:rPr i="0" lang="en-US"/>
              <a:t>Number of places – 24 hours: 167</a:t>
            </a:r>
            <a:endParaRPr/>
          </a:p>
          <a:p>
            <a:pPr indent="0" lvl="0" marL="0" rtl="0" algn="l">
              <a:lnSpc>
                <a:spcPct val="100000"/>
              </a:lnSpc>
              <a:spcBef>
                <a:spcPts val="0"/>
              </a:spcBef>
              <a:spcAft>
                <a:spcPts val="0"/>
              </a:spcAft>
              <a:buSzPts val="1400"/>
              <a:buNone/>
            </a:pPr>
            <a:r>
              <a:t/>
            </a:r>
            <a:endParaRPr b="1">
              <a:solidFill>
                <a:srgbClr val="FF0000"/>
              </a:solidFill>
            </a:endParaRPr>
          </a:p>
          <a:p>
            <a:pPr indent="0" lvl="0" marL="0" rtl="0" algn="l">
              <a:lnSpc>
                <a:spcPct val="100000"/>
              </a:lnSpc>
              <a:spcBef>
                <a:spcPts val="0"/>
              </a:spcBef>
              <a:spcAft>
                <a:spcPts val="0"/>
              </a:spcAft>
              <a:buSzPts val="1400"/>
              <a:buNone/>
            </a:pPr>
            <a:r>
              <a:rPr b="1" lang="en-US">
                <a:solidFill>
                  <a:srgbClr val="FF0000"/>
                </a:solidFill>
              </a:rPr>
              <a:t>Number of places, external:  </a:t>
            </a:r>
            <a:endParaRPr/>
          </a:p>
          <a:p>
            <a:pPr indent="0" lvl="0" marL="0" rtl="0" algn="l">
              <a:lnSpc>
                <a:spcPct val="100000"/>
              </a:lnSpc>
              <a:spcBef>
                <a:spcPts val="0"/>
              </a:spcBef>
              <a:spcAft>
                <a:spcPts val="0"/>
              </a:spcAft>
              <a:buSzPts val="1400"/>
              <a:buNone/>
            </a:pPr>
            <a:r>
              <a:rPr i="0" lang="en-US">
                <a:solidFill>
                  <a:srgbClr val="FF0000"/>
                </a:solidFill>
              </a:rPr>
              <a:t>Eksterne § 107: 19 persons; </a:t>
            </a:r>
            <a:endParaRPr/>
          </a:p>
          <a:p>
            <a:pPr indent="0" lvl="0" marL="0" rtl="0" algn="l">
              <a:lnSpc>
                <a:spcPct val="100000"/>
              </a:lnSpc>
              <a:spcBef>
                <a:spcPts val="0"/>
              </a:spcBef>
              <a:spcAft>
                <a:spcPts val="0"/>
              </a:spcAft>
              <a:buClr>
                <a:srgbClr val="FF0000"/>
              </a:buClr>
              <a:buSzPts val="1200"/>
              <a:buFont typeface="Calibri"/>
              <a:buNone/>
            </a:pPr>
            <a:r>
              <a:rPr i="0" lang="en-US">
                <a:solidFill>
                  <a:srgbClr val="FF0000"/>
                </a:solidFill>
              </a:rPr>
              <a:t>Eksterne §108: 13 persons </a:t>
            </a:r>
            <a:endParaRPr/>
          </a:p>
          <a:p>
            <a:pPr indent="0" lvl="0" marL="0" rtl="0" algn="l">
              <a:lnSpc>
                <a:spcPct val="100000"/>
              </a:lnSpc>
              <a:spcBef>
                <a:spcPts val="0"/>
              </a:spcBef>
              <a:spcAft>
                <a:spcPts val="0"/>
              </a:spcAft>
              <a:buClr>
                <a:srgbClr val="FF0000"/>
              </a:buClr>
              <a:buSzPts val="1200"/>
              <a:buFont typeface="Calibri"/>
              <a:buNone/>
            </a:pPr>
            <a:r>
              <a:rPr i="0" lang="en-US">
                <a:solidFill>
                  <a:srgbClr val="FF0000"/>
                </a:solidFill>
              </a:rPr>
              <a:t>Eksterne § 103: 10 persons</a:t>
            </a:r>
            <a:endParaRPr/>
          </a:p>
          <a:p>
            <a:pPr indent="0" lvl="0" marL="0" rtl="0" algn="l">
              <a:lnSpc>
                <a:spcPct val="100000"/>
              </a:lnSpc>
              <a:spcBef>
                <a:spcPts val="0"/>
              </a:spcBef>
              <a:spcAft>
                <a:spcPts val="0"/>
              </a:spcAft>
              <a:buClr>
                <a:srgbClr val="FF0000"/>
              </a:buClr>
              <a:buSzPts val="1200"/>
              <a:buFont typeface="Calibri"/>
              <a:buNone/>
            </a:pPr>
            <a:r>
              <a:rPr i="0" lang="en-US">
                <a:solidFill>
                  <a:srgbClr val="FF0000"/>
                </a:solidFill>
              </a:rPr>
              <a:t>Eksterne §104: 66 persons</a:t>
            </a:r>
            <a:endParaRPr/>
          </a:p>
          <a:p>
            <a:pPr indent="0" lvl="0" marL="0" rtl="0" algn="l">
              <a:lnSpc>
                <a:spcPct val="100000"/>
              </a:lnSpc>
              <a:spcBef>
                <a:spcPts val="0"/>
              </a:spcBef>
              <a:spcAft>
                <a:spcPts val="0"/>
              </a:spcAft>
              <a:buClr>
                <a:srgbClr val="FF0000"/>
              </a:buClr>
              <a:buSzPts val="1200"/>
              <a:buFont typeface="Calibri"/>
              <a:buNone/>
            </a:pPr>
            <a:r>
              <a:rPr i="0" lang="en-US">
                <a:solidFill>
                  <a:srgbClr val="FF0000"/>
                </a:solidFill>
              </a:rPr>
              <a:t>Eksterne aftercare: 8 persons (foster families)</a:t>
            </a:r>
            <a:endParaRPr/>
          </a:p>
          <a:p>
            <a:pPr indent="0" lvl="0" marL="0" rtl="0" algn="l">
              <a:lnSpc>
                <a:spcPct val="100000"/>
              </a:lnSpc>
              <a:spcBef>
                <a:spcPts val="0"/>
              </a:spcBef>
              <a:spcAft>
                <a:spcPts val="0"/>
              </a:spcAft>
              <a:buClr>
                <a:srgbClr val="FF0000"/>
              </a:buClr>
              <a:buSzPts val="1200"/>
              <a:buFont typeface="Calibri"/>
              <a:buNone/>
            </a:pPr>
            <a:r>
              <a:rPr i="0" lang="en-US">
                <a:solidFill>
                  <a:srgbClr val="FF0000"/>
                </a:solidFill>
              </a:rPr>
              <a:t>Eksterne §85: </a:t>
            </a:r>
            <a:endParaRPr/>
          </a:p>
          <a:p>
            <a:pPr indent="-171450" lvl="1" marL="628650" rtl="0" algn="l">
              <a:lnSpc>
                <a:spcPct val="100000"/>
              </a:lnSpc>
              <a:spcBef>
                <a:spcPts val="0"/>
              </a:spcBef>
              <a:spcAft>
                <a:spcPts val="0"/>
              </a:spcAft>
              <a:buClr>
                <a:srgbClr val="FF0000"/>
              </a:buClr>
              <a:buSzPts val="1200"/>
              <a:buFont typeface="Calibri"/>
              <a:buChar char="-"/>
            </a:pPr>
            <a:r>
              <a:rPr i="0" lang="en-US">
                <a:solidFill>
                  <a:srgbClr val="FF0000"/>
                </a:solidFill>
              </a:rPr>
              <a:t>19 persons in private facilities</a:t>
            </a:r>
            <a:endParaRPr/>
          </a:p>
          <a:p>
            <a:pPr indent="-171450" lvl="1" marL="628650" rtl="0" algn="l">
              <a:lnSpc>
                <a:spcPct val="100000"/>
              </a:lnSpc>
              <a:spcBef>
                <a:spcPts val="0"/>
              </a:spcBef>
              <a:spcAft>
                <a:spcPts val="0"/>
              </a:spcAft>
              <a:buClr>
                <a:srgbClr val="FF0000"/>
              </a:buClr>
              <a:buSzPts val="1200"/>
              <a:buFont typeface="Calibri"/>
              <a:buChar char="-"/>
            </a:pPr>
            <a:r>
              <a:rPr i="0" lang="en-US">
                <a:solidFill>
                  <a:srgbClr val="FF0000"/>
                </a:solidFill>
              </a:rPr>
              <a:t>67 persons in municipalities/regional facilities</a:t>
            </a:r>
            <a:endParaRPr/>
          </a:p>
        </p:txBody>
      </p:sp>
      <p:sp>
        <p:nvSpPr>
          <p:cNvPr id="576" name="Google Shape;576;p11: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p12:notes"/>
          <p:cNvSpPr/>
          <p:nvPr>
            <p:ph idx="2" type="sldImg"/>
          </p:nvPr>
        </p:nvSpPr>
        <p:spPr>
          <a:xfrm>
            <a:off x="3360738" y="385763"/>
            <a:ext cx="2757487" cy="1550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12:notes"/>
          <p:cNvSpPr txBox="1"/>
          <p:nvPr>
            <p:ph idx="1" type="body"/>
          </p:nvPr>
        </p:nvSpPr>
        <p:spPr>
          <a:xfrm>
            <a:off x="679450" y="2045368"/>
            <a:ext cx="5438775" cy="738438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u="sng"/>
              <a:t>APPROACH: </a:t>
            </a:r>
            <a:endParaRPr/>
          </a:p>
          <a:p>
            <a:pPr indent="0" lvl="0" marL="0" rtl="0" algn="l">
              <a:lnSpc>
                <a:spcPct val="100000"/>
              </a:lnSpc>
              <a:spcBef>
                <a:spcPts val="0"/>
              </a:spcBef>
              <a:spcAft>
                <a:spcPts val="0"/>
              </a:spcAft>
              <a:buSzPts val="1400"/>
              <a:buNone/>
            </a:pPr>
            <a:r>
              <a:rPr lang="en-US"/>
              <a:t>Fundamentally, the daily approach (the core task) on the disability area is designated and named </a:t>
            </a:r>
            <a:r>
              <a:rPr b="1" lang="en-US"/>
              <a:t>REHABILITATING: </a:t>
            </a:r>
            <a:endParaRPr/>
          </a:p>
          <a:p>
            <a:pPr indent="0" lvl="0" marL="0" rtl="0" algn="l">
              <a:lnSpc>
                <a:spcPct val="100000"/>
              </a:lnSpc>
              <a:spcBef>
                <a:spcPts val="0"/>
              </a:spcBef>
              <a:spcAft>
                <a:spcPts val="0"/>
              </a:spcAft>
              <a:buSzPts val="1400"/>
              <a:buNone/>
            </a:pPr>
            <a:r>
              <a:rPr b="1" lang="en-US"/>
              <a:t>TAGET</a:t>
            </a:r>
            <a:r>
              <a:rPr lang="en-US"/>
              <a:t> is that the citizens achieves better opportunities to master their own life and be part of even greater inclusion in society. </a:t>
            </a:r>
            <a:endParaRPr/>
          </a:p>
          <a:p>
            <a:pPr indent="0" lvl="0" marL="0" rtl="0" algn="l">
              <a:lnSpc>
                <a:spcPct val="100000"/>
              </a:lnSpc>
              <a:spcBef>
                <a:spcPts val="0"/>
              </a:spcBef>
              <a:spcAft>
                <a:spcPts val="0"/>
              </a:spcAft>
              <a:buSzPts val="1400"/>
              <a:buNone/>
            </a:pPr>
            <a:r>
              <a:rPr lang="en-US"/>
              <a:t>We do not alone support and compensate the citizens according to the reduced ability to function. We work to improve the functional ability by helping them develop </a:t>
            </a:r>
            <a:r>
              <a:rPr b="1" lang="en-US"/>
              <a:t>mastering strategies </a:t>
            </a:r>
            <a:r>
              <a:rPr lang="en-US"/>
              <a:t>and increase their </a:t>
            </a:r>
            <a:r>
              <a:rPr b="1" lang="en-US"/>
              <a:t>possibilities of taking responsibility</a:t>
            </a:r>
            <a:r>
              <a:rPr lang="en-US"/>
              <a:t> in their own life.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en-US" u="sng"/>
              <a:t>KRAP:</a:t>
            </a:r>
            <a:endParaRPr/>
          </a:p>
          <a:p>
            <a:pPr indent="0" lvl="0" marL="0" rtl="0" algn="l">
              <a:lnSpc>
                <a:spcPct val="100000"/>
              </a:lnSpc>
              <a:spcBef>
                <a:spcPts val="0"/>
              </a:spcBef>
              <a:spcAft>
                <a:spcPts val="0"/>
              </a:spcAft>
              <a:buSzPts val="1400"/>
              <a:buNone/>
            </a:pPr>
            <a:r>
              <a:rPr lang="en-US"/>
              <a:t>KRAP (CRAP) is the description of the social pedagogical concept of used. KRAP is developed with an offspring in practice and considers cognitive theories with an appreciative approach and a series of easy to use tools, that creates a context between theory and practice in the social pedagogical practice. The perspective in KRAP is focus on the resources and it is the belief, that the citizen can develop and use his competences. </a:t>
            </a:r>
            <a:endParaRPr/>
          </a:p>
          <a:p>
            <a:pPr indent="0" lvl="0" marL="0" rtl="0" algn="l">
              <a:lnSpc>
                <a:spcPct val="100000"/>
              </a:lnSpc>
              <a:spcBef>
                <a:spcPts val="0"/>
              </a:spcBef>
              <a:spcAft>
                <a:spcPts val="0"/>
              </a:spcAft>
              <a:buSzPts val="1400"/>
              <a:buNone/>
            </a:pPr>
            <a:r>
              <a:t/>
            </a:r>
            <a:endParaRPr u="sng"/>
          </a:p>
          <a:p>
            <a:pPr indent="0" lvl="0" marL="0" rtl="0" algn="l">
              <a:lnSpc>
                <a:spcPct val="100000"/>
              </a:lnSpc>
              <a:spcBef>
                <a:spcPts val="0"/>
              </a:spcBef>
              <a:spcAft>
                <a:spcPts val="0"/>
              </a:spcAft>
              <a:buSzPts val="1400"/>
              <a:buNone/>
            </a:pPr>
            <a:r>
              <a:rPr lang="en-US"/>
              <a:t>The employees gather systematically knowledge about what works for the citizen and what is challenging. This in order to find out how to plan the pedagogical efforts, so it helps the individual. </a:t>
            </a:r>
            <a:endParaRPr/>
          </a:p>
          <a:p>
            <a:pPr indent="0" lvl="0" marL="0" rtl="0" algn="l">
              <a:lnSpc>
                <a:spcPct val="100000"/>
              </a:lnSpc>
              <a:spcBef>
                <a:spcPts val="0"/>
              </a:spcBef>
              <a:spcAft>
                <a:spcPts val="0"/>
              </a:spcAft>
              <a:buSzPts val="1400"/>
              <a:buNone/>
            </a:pPr>
            <a:r>
              <a:t/>
            </a:r>
            <a:endParaRPr b="0" u="sng"/>
          </a:p>
          <a:p>
            <a:pPr indent="0" lvl="0" marL="0" rtl="0" algn="l">
              <a:lnSpc>
                <a:spcPct val="100000"/>
              </a:lnSpc>
              <a:spcBef>
                <a:spcPts val="0"/>
              </a:spcBef>
              <a:spcAft>
                <a:spcPts val="0"/>
              </a:spcAft>
              <a:buSzPts val="1400"/>
              <a:buNone/>
            </a:pPr>
            <a:r>
              <a:rPr lang="en-US"/>
              <a:t>KRAP is build on six </a:t>
            </a:r>
            <a:r>
              <a:rPr b="1" lang="en-US"/>
              <a:t>core elements</a:t>
            </a:r>
            <a:r>
              <a:rPr lang="en-US"/>
              <a:t>. These core elements defines and are going through in the pedagogical approach.:</a:t>
            </a:r>
            <a:endParaRPr/>
          </a:p>
          <a:p>
            <a:pPr indent="-171450" lvl="0" marL="171450" rtl="0" algn="l">
              <a:lnSpc>
                <a:spcPct val="100000"/>
              </a:lnSpc>
              <a:spcBef>
                <a:spcPts val="0"/>
              </a:spcBef>
              <a:spcAft>
                <a:spcPts val="0"/>
              </a:spcAft>
              <a:buClr>
                <a:schemeClr val="dk1"/>
              </a:buClr>
              <a:buSzPts val="1200"/>
              <a:buFont typeface="Arial"/>
              <a:buChar char="•"/>
            </a:pPr>
            <a:r>
              <a:rPr b="1" lang="en-US"/>
              <a:t>Appreciation/recognition</a:t>
            </a:r>
            <a:r>
              <a:rPr lang="en-US"/>
              <a:t> and validation of perspective (to be seen by others as the human being you are. To be met as an equal). </a:t>
            </a:r>
            <a:endParaRPr/>
          </a:p>
          <a:p>
            <a:pPr indent="-171450" lvl="0" marL="171450" rtl="0" algn="l">
              <a:lnSpc>
                <a:spcPct val="100000"/>
              </a:lnSpc>
              <a:spcBef>
                <a:spcPts val="0"/>
              </a:spcBef>
              <a:spcAft>
                <a:spcPts val="0"/>
              </a:spcAft>
              <a:buClr>
                <a:schemeClr val="dk1"/>
              </a:buClr>
              <a:buSzPts val="1200"/>
              <a:buFont typeface="Arial"/>
              <a:buChar char="•"/>
            </a:pPr>
            <a:r>
              <a:rPr b="1" lang="en-US"/>
              <a:t>Resource focused</a:t>
            </a:r>
            <a:r>
              <a:rPr lang="en-US"/>
              <a:t> </a:t>
            </a:r>
            <a:r>
              <a:rPr b="1" lang="en-US"/>
              <a:t>point of view </a:t>
            </a:r>
            <a:r>
              <a:rPr lang="en-US"/>
              <a:t>(you focus on what the citizen can and can learn – in opposition to what he can not. Even problematic behavior are seen in that light. That means the citizens best option for a mastering of a difficult situation). </a:t>
            </a:r>
            <a:endParaRPr/>
          </a:p>
          <a:p>
            <a:pPr indent="-171450" lvl="0" marL="171450" rtl="0" algn="l">
              <a:lnSpc>
                <a:spcPct val="100000"/>
              </a:lnSpc>
              <a:spcBef>
                <a:spcPts val="0"/>
              </a:spcBef>
              <a:spcAft>
                <a:spcPts val="0"/>
              </a:spcAft>
              <a:buClr>
                <a:schemeClr val="dk1"/>
              </a:buClr>
              <a:buSzPts val="1200"/>
              <a:buFont typeface="Arial"/>
              <a:buChar char="•"/>
            </a:pPr>
            <a:r>
              <a:rPr b="1" lang="en-US"/>
              <a:t>A cognitive approach</a:t>
            </a:r>
            <a:r>
              <a:rPr lang="en-US"/>
              <a:t>( An approach that secures the understanding for the individuals way of looking on his surroundings)</a:t>
            </a:r>
            <a:endParaRPr/>
          </a:p>
          <a:p>
            <a:pPr indent="-171450" lvl="0" marL="171450" rtl="0" algn="l">
              <a:lnSpc>
                <a:spcPct val="100000"/>
              </a:lnSpc>
              <a:spcBef>
                <a:spcPts val="0"/>
              </a:spcBef>
              <a:spcAft>
                <a:spcPts val="0"/>
              </a:spcAft>
              <a:buClr>
                <a:schemeClr val="dk1"/>
              </a:buClr>
              <a:buSzPts val="1200"/>
              <a:buFont typeface="Arial"/>
              <a:buChar char="•"/>
            </a:pPr>
            <a:r>
              <a:rPr b="1" lang="en-US"/>
              <a:t>Citizens involvement</a:t>
            </a:r>
            <a:r>
              <a:rPr lang="en-US"/>
              <a:t> (the perspective of the citizen is taken in consideration, in all parts of the pedagogical practice)</a:t>
            </a:r>
            <a:endParaRPr/>
          </a:p>
          <a:p>
            <a:pPr indent="-171450" lvl="0" marL="171450" rtl="0" algn="l">
              <a:lnSpc>
                <a:spcPct val="100000"/>
              </a:lnSpc>
              <a:spcBef>
                <a:spcPts val="0"/>
              </a:spcBef>
              <a:spcAft>
                <a:spcPts val="0"/>
              </a:spcAft>
              <a:buClr>
                <a:schemeClr val="dk1"/>
              </a:buClr>
              <a:buSzPts val="1200"/>
              <a:buFont typeface="Arial"/>
              <a:buChar char="•"/>
            </a:pPr>
            <a:r>
              <a:rPr b="1" lang="en-US"/>
              <a:t>Realistic goals and steppingstones </a:t>
            </a:r>
            <a:r>
              <a:rPr lang="en-US"/>
              <a:t>(Goals and steppingstones are formulated with the citizen, where it is at all possible, and with an offspring in the citizens own desire for changes)</a:t>
            </a:r>
            <a:endParaRPr/>
          </a:p>
          <a:p>
            <a:pPr indent="-171450" lvl="0" marL="171450" rtl="0" algn="l">
              <a:lnSpc>
                <a:spcPct val="100000"/>
              </a:lnSpc>
              <a:spcBef>
                <a:spcPts val="0"/>
              </a:spcBef>
              <a:spcAft>
                <a:spcPts val="0"/>
              </a:spcAft>
              <a:buClr>
                <a:schemeClr val="dk1"/>
              </a:buClr>
              <a:buSzPts val="1200"/>
              <a:buFont typeface="Arial"/>
              <a:buChar char="•"/>
            </a:pPr>
            <a:r>
              <a:rPr b="1" lang="en-US"/>
              <a:t>Visibility of progress </a:t>
            </a:r>
            <a:r>
              <a:rPr b="0" lang="en-US"/>
              <a:t>(</a:t>
            </a:r>
            <a:r>
              <a:rPr lang="en-US"/>
              <a:t>to create an understanding for the citizens situation, starting point and possible development – to register and uncover, understand and see the context for supporting the citizen in the desired development) </a:t>
            </a:r>
            <a:endParaRPr b="1"/>
          </a:p>
          <a:p>
            <a:pPr indent="0" lvl="0" marL="0" rtl="0" algn="l">
              <a:lnSpc>
                <a:spcPct val="100000"/>
              </a:lnSpc>
              <a:spcBef>
                <a:spcPts val="0"/>
              </a:spcBef>
              <a:spcAft>
                <a:spcPts val="0"/>
              </a:spcAft>
              <a:buSzPts val="1400"/>
              <a:buNone/>
            </a:pPr>
            <a:r>
              <a:t/>
            </a:r>
            <a:endParaRPr/>
          </a:p>
        </p:txBody>
      </p:sp>
      <p:sp>
        <p:nvSpPr>
          <p:cNvPr id="585" name="Google Shape;585;p12: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p13: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13: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Focus in the future – from Vinter 2018/2019 will be to strengthen the coherence through the entire disability services. We will out build and strengthen the vocational competences (for instance Oligophrenia). This focus is partly based on the feedback from the employees after the Etikos education. This project started with the department managers in 2017 and ends with a Vocational Festival in Viborg Lounge for all employees in 2019.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basis educational level in disability services is rather high (basically, there are no employees in steady jobs who are uneducated). Most employees are pedagogues/teachers and there are also therapists and health vocational employees. We have selected KRAP, Autism pilot and Neuro Pedagogy, as the methods and approaches we use. Everybody is trained in KRAP, Autism pilot and Neuro Pedagogy as they need it accordingly to citizens in handling. But on top of that, we have the project Behaviour Change Wheel, in cooperation with Central Region. Here we have a special focus om addiction issues (Supported Living, Kærsangervej 252 and Tårnly are part in this). </a:t>
            </a:r>
            <a:endParaRPr/>
          </a:p>
        </p:txBody>
      </p:sp>
      <p:sp>
        <p:nvSpPr>
          <p:cNvPr id="599" name="Google Shape;599;p13: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p14:notes"/>
          <p:cNvSpPr/>
          <p:nvPr>
            <p:ph idx="2" type="sldImg"/>
          </p:nvPr>
        </p:nvSpPr>
        <p:spPr>
          <a:xfrm>
            <a:off x="3406775" y="509588"/>
            <a:ext cx="2711450" cy="15255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p14:notes"/>
          <p:cNvSpPr txBox="1"/>
          <p:nvPr>
            <p:ph idx="1" type="body"/>
          </p:nvPr>
        </p:nvSpPr>
        <p:spPr>
          <a:xfrm>
            <a:off x="679450" y="2225842"/>
            <a:ext cx="5438775" cy="645937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many cooperation partners in and around the disability area.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figure shows the most relevant. It is meant to illustrate the cooperation partners (Bubbles with names), but there are also a lot others that we cooperate with in a more informal level or on an ad hoc basis.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can be private companies and organizations – for instance DBO Projects in Hungary and Netto at the Katrinehaven.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07" name="Google Shape;607;p14: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15:notes"/>
          <p:cNvSpPr/>
          <p:nvPr>
            <p:ph idx="2" type="sldImg"/>
          </p:nvPr>
        </p:nvSpPr>
        <p:spPr>
          <a:xfrm>
            <a:off x="3849688" y="319088"/>
            <a:ext cx="2533650" cy="1425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15:notes"/>
          <p:cNvSpPr txBox="1"/>
          <p:nvPr>
            <p:ph idx="1" type="body"/>
          </p:nvPr>
        </p:nvSpPr>
        <p:spPr>
          <a:xfrm>
            <a:off x="679450" y="1636295"/>
            <a:ext cx="5733382" cy="81213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u="sng"/>
              <a:t>Growth in autism diagnoses:</a:t>
            </a:r>
            <a:endParaRPr/>
          </a:p>
          <a:p>
            <a:pPr indent="0" lvl="0" marL="0" rtl="0" algn="l">
              <a:lnSpc>
                <a:spcPct val="100000"/>
              </a:lnSpc>
              <a:spcBef>
                <a:spcPts val="0"/>
              </a:spcBef>
              <a:spcAft>
                <a:spcPts val="0"/>
              </a:spcAft>
              <a:buSzPts val="1400"/>
              <a:buNone/>
            </a:pPr>
            <a:r>
              <a:rPr b="0" lang="en-US"/>
              <a:t>Viborg municipalities analysis of the autism area shows, that there is a severe growth in the number of children and daults with autism diagnoses: From 2010 through 2017 there has been a doubling if the number of 15 years old children with the diagnose. But there has been a five-doubling of the number of +18 years old adults with autism diagnoses in hospital registry.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US"/>
              <a:t>In the Disability Area </a:t>
            </a:r>
            <a:r>
              <a:rPr b="0" lang="en-US"/>
              <a:t>we see:</a:t>
            </a:r>
            <a:endParaRPr/>
          </a:p>
          <a:p>
            <a:pPr indent="0" lvl="0" marL="0" rtl="0" algn="l">
              <a:lnSpc>
                <a:spcPct val="100000"/>
              </a:lnSpc>
              <a:spcBef>
                <a:spcPts val="0"/>
              </a:spcBef>
              <a:spcAft>
                <a:spcPts val="0"/>
              </a:spcAft>
              <a:buClr>
                <a:schemeClr val="dk1"/>
              </a:buClr>
              <a:buSzPts val="1200"/>
              <a:buFont typeface="Calibri"/>
              <a:buNone/>
            </a:pPr>
            <a:r>
              <a:rPr b="0" lang="en-US"/>
              <a:t>-   an insignificant growth of citizens with an ASD-diagnose and </a:t>
            </a:r>
            <a:endParaRPr/>
          </a:p>
          <a:p>
            <a:pPr indent="-171450" lvl="0" marL="171450" rtl="0" algn="l">
              <a:lnSpc>
                <a:spcPct val="100000"/>
              </a:lnSpc>
              <a:spcBef>
                <a:spcPts val="0"/>
              </a:spcBef>
              <a:spcAft>
                <a:spcPts val="0"/>
              </a:spcAft>
              <a:buClr>
                <a:schemeClr val="dk1"/>
              </a:buClr>
              <a:buSzPts val="1200"/>
              <a:buFont typeface="Calibri"/>
              <a:buChar char="-"/>
            </a:pPr>
            <a:r>
              <a:rPr b="0" lang="en-US"/>
              <a:t>a larger demand for support by citizens with ASD-diagnoses in supported living (larger number in level 2 and less in level 1) </a:t>
            </a:r>
            <a:endParaRPr/>
          </a:p>
          <a:p>
            <a:pPr indent="-95250" lvl="0" marL="17145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b="1" lang="en-US" u="sng"/>
              <a:t>Aging:</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average time of life for disabled persons are increasing. This means that they have a need for support for a longer period of time than earlier (stays in housing support units for a longer period of time).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Two significant signs in the development: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The level of disabilities is crucial for the time of living: this means that elderly people with disabilities, usually are disabled in a lighter degree.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 relatively large share of disabled people develops dementia (3-4 times as frequent as the normal population) and in a relatively early age(40 years or earlier)</a:t>
            </a:r>
            <a:endParaRPr/>
          </a:p>
          <a:p>
            <a:pPr indent="-152400" lvl="0" marL="22860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a:t>This gives special challenges according to:</a:t>
            </a:r>
            <a:endParaRPr/>
          </a:p>
          <a:p>
            <a:pPr indent="-171450" lvl="0" marL="171450" rtl="0" algn="l">
              <a:lnSpc>
                <a:spcPct val="100000"/>
              </a:lnSpc>
              <a:spcBef>
                <a:spcPts val="0"/>
              </a:spcBef>
              <a:spcAft>
                <a:spcPts val="0"/>
              </a:spcAft>
              <a:buClr>
                <a:schemeClr val="dk1"/>
              </a:buClr>
              <a:buSzPts val="1200"/>
              <a:buFont typeface="Arial"/>
              <a:buChar char="•"/>
            </a:pPr>
            <a:r>
              <a:rPr lang="en-US"/>
              <a:t>Appropriate housing?</a:t>
            </a:r>
            <a:endParaRPr/>
          </a:p>
          <a:p>
            <a:pPr indent="-171450" lvl="0" marL="171450" rtl="0" algn="l">
              <a:lnSpc>
                <a:spcPct val="100000"/>
              </a:lnSpc>
              <a:spcBef>
                <a:spcPts val="0"/>
              </a:spcBef>
              <a:spcAft>
                <a:spcPts val="0"/>
              </a:spcAft>
              <a:buClr>
                <a:schemeClr val="dk1"/>
              </a:buClr>
              <a:buSzPts val="1200"/>
              <a:buFont typeface="Arial"/>
              <a:buChar char="•"/>
            </a:pPr>
            <a:r>
              <a:rPr lang="en-US"/>
              <a:t>Connection between somatic support and social support?</a:t>
            </a:r>
            <a:endParaRPr/>
          </a:p>
          <a:p>
            <a:pPr indent="-171450" lvl="0" marL="171450" rtl="0" algn="l">
              <a:lnSpc>
                <a:spcPct val="100000"/>
              </a:lnSpc>
              <a:spcBef>
                <a:spcPts val="0"/>
              </a:spcBef>
              <a:spcAft>
                <a:spcPts val="0"/>
              </a:spcAft>
              <a:buClr>
                <a:schemeClr val="dk1"/>
              </a:buClr>
              <a:buSzPts val="1200"/>
              <a:buFont typeface="Arial"/>
              <a:buChar char="•"/>
            </a:pPr>
            <a:r>
              <a:rPr lang="en-US"/>
              <a:t>Staff competences?</a:t>
            </a:r>
            <a:endParaRPr/>
          </a:p>
          <a:p>
            <a:pPr indent="-95250" lvl="0" marL="17145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b="1" lang="en-US" u="sng"/>
              <a:t>Late effects at adults premature (early born):</a:t>
            </a:r>
            <a:endParaRPr/>
          </a:p>
          <a:p>
            <a:pPr indent="0" lvl="0" marL="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More and more extremely early born children survive, and through this condition the number of early born children with needs for special support in growing up is required (neuro-pedagogic, psychiatric, emotional and physical development). </a:t>
            </a:r>
            <a:endParaRPr/>
          </a:p>
          <a:p>
            <a:pPr indent="0" lvl="0" marL="0" rtl="0" algn="l">
              <a:lnSpc>
                <a:spcPct val="100000"/>
              </a:lnSpc>
              <a:spcBef>
                <a:spcPts val="0"/>
              </a:spcBef>
              <a:spcAft>
                <a:spcPts val="0"/>
              </a:spcAft>
              <a:buSzPts val="1400"/>
              <a:buNone/>
            </a:pPr>
            <a:r>
              <a:rPr b="0" lang="en-US" sz="1200">
                <a:solidFill>
                  <a:schemeClr val="dk1"/>
                </a:solidFill>
                <a:latin typeface="Calibri"/>
                <a:ea typeface="Calibri"/>
                <a:cs typeface="Calibri"/>
                <a:sym typeface="Calibri"/>
              </a:rPr>
              <a:t>Early born children are at risk of getting different forms of developmental delays and functional difficulties. Because the child is not fully developed at the time of birth, there is a severe risk of brain damage, that can lead to epileptic, speech, hearing and sight difficulties. Brain damages can be shown as Behaviour and learning difficulties. For some early born the late effects continues and requires special support in adult life. </a:t>
            </a:r>
            <a:endParaRPr/>
          </a:p>
          <a:p>
            <a:pPr indent="0" lvl="0" marL="0" rtl="0" algn="l">
              <a:lnSpc>
                <a:spcPct val="100000"/>
              </a:lnSpc>
              <a:spcBef>
                <a:spcPts val="0"/>
              </a:spcBef>
              <a:spcAft>
                <a:spcPts val="0"/>
              </a:spcAft>
              <a:buSzPts val="1400"/>
              <a:buNone/>
            </a:pPr>
            <a:r>
              <a:rPr lang="en-US"/>
              <a:t>Example of late effects: Norwegian report (2012) shows:</a:t>
            </a:r>
            <a:endParaRPr/>
          </a:p>
          <a:p>
            <a:pPr indent="0" lvl="0" marL="0" rtl="0" algn="l">
              <a:lnSpc>
                <a:spcPct val="100000"/>
              </a:lnSpc>
              <a:spcBef>
                <a:spcPts val="0"/>
              </a:spcBef>
              <a:spcAft>
                <a:spcPts val="0"/>
              </a:spcAft>
              <a:buSzPts val="1400"/>
              <a:buNone/>
            </a:pPr>
            <a:r>
              <a:rPr lang="en-US"/>
              <a:t>Time: Children born in week 28 of pregnancy has five times higher risk of developing ADHD as grown ups, than children born within the termination. If you are born before week 37 you have 30 percent higher risk of developing ADHD.</a:t>
            </a:r>
            <a:endParaRPr/>
          </a:p>
          <a:p>
            <a:pPr indent="0" lvl="0" marL="0" rtl="0" algn="l">
              <a:lnSpc>
                <a:spcPct val="100000"/>
              </a:lnSpc>
              <a:spcBef>
                <a:spcPts val="0"/>
              </a:spcBef>
              <a:spcAft>
                <a:spcPts val="0"/>
              </a:spcAft>
              <a:buSzPts val="1400"/>
              <a:buNone/>
            </a:pPr>
            <a:r>
              <a:rPr lang="en-US"/>
              <a:t>Birthweight; If the new born weighs less than 1,5 kilo, it has double risk of developing ADHD as an adult. A weight under 2,5 kilos gives a 30 percent higher risk. </a:t>
            </a:r>
            <a:endParaRPr/>
          </a:p>
        </p:txBody>
      </p:sp>
      <p:sp>
        <p:nvSpPr>
          <p:cNvPr id="639" name="Google Shape;639;p15: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p16:notes"/>
          <p:cNvSpPr/>
          <p:nvPr>
            <p:ph idx="2" type="sldImg"/>
          </p:nvPr>
        </p:nvSpPr>
        <p:spPr>
          <a:xfrm>
            <a:off x="3487738" y="363538"/>
            <a:ext cx="2924175" cy="16462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16:notes"/>
          <p:cNvSpPr txBox="1"/>
          <p:nvPr>
            <p:ph idx="1" type="body"/>
          </p:nvPr>
        </p:nvSpPr>
        <p:spPr>
          <a:xfrm>
            <a:off x="679450" y="2009774"/>
            <a:ext cx="5438775" cy="643639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u="sng"/>
              <a:t>Progression og flow:</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Socialområdet i Viborg Kommune har i de senere år gennemgået en omstilling, hvor rehabilitering, flow og progression er i kommet i centrum. Med rehabiliteringsbegrebet følger et øget fokus på at skabe og sikre flow i de indsatser, den enkelte borger tilbydes. Der er i foråret 2018 igangsat et arbejde ift. udviklingen af redskaber, der kan understøtte flow i indsatserne og dermed øge muligheden for progression for den enkelte borger.  Der arbejdes i 3 spor:</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Kortlægning og sammenligning af flow på §107-tilbud i Viborg Kommune med Herning, Silkeborg, Randers og Vejle kommuner</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Servicetjek af samarbejdet mellem myndighed og drift </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Ét sammenhængende socialområde i Viborg Kommune – sammenhæng/overgange mellem fx botilbud og bostøtte</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US" sz="1200" u="sng">
                <a:solidFill>
                  <a:schemeClr val="dk1"/>
                </a:solidFill>
                <a:latin typeface="Calibri"/>
                <a:ea typeface="Calibri"/>
                <a:cs typeface="Calibri"/>
                <a:sym typeface="Calibri"/>
              </a:rPr>
              <a:t>Kultur og bevægelse:</a:t>
            </a:r>
            <a:endParaRPr b="1" u="sng"/>
          </a:p>
          <a:p>
            <a:pPr indent="0" lvl="0" marL="0" marR="0" rtl="0" algn="l">
              <a:lnSpc>
                <a:spcPct val="100000"/>
              </a:lnSpc>
              <a:spcBef>
                <a:spcPts val="0"/>
              </a:spcBef>
              <a:spcAft>
                <a:spcPts val="0"/>
              </a:spcAft>
              <a:buClr>
                <a:schemeClr val="dk1"/>
              </a:buClr>
              <a:buSzPts val="1200"/>
              <a:buFont typeface="Calibri"/>
              <a:buNone/>
            </a:pPr>
            <a:r>
              <a:rPr b="0" lang="en-US"/>
              <a:t>I første halvår af 2018 blev der skabt øget fokus på borgernes muligheder for at deltage i kultur og bevægelse. Der er derfor igangsat en afdækning af Socialområdets nuværende indsatser ift. dette formål. På baggrund af den afdækning vil forvaltningen</a:t>
            </a:r>
            <a:r>
              <a:rPr b="1" lang="en-US"/>
              <a:t>… ??  </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1" lang="en-US" u="sng"/>
              <a:t>Beskæftigelse:</a:t>
            </a:r>
            <a:endParaRPr/>
          </a:p>
          <a:p>
            <a:pPr indent="0" lvl="0" marL="0" marR="0" rtl="0" algn="l">
              <a:lnSpc>
                <a:spcPct val="100000"/>
              </a:lnSpc>
              <a:spcBef>
                <a:spcPts val="0"/>
              </a:spcBef>
              <a:spcAft>
                <a:spcPts val="0"/>
              </a:spcAft>
              <a:buClr>
                <a:schemeClr val="dk1"/>
              </a:buClr>
              <a:buSzPts val="1200"/>
              <a:buFont typeface="Calibri"/>
              <a:buNone/>
            </a:pPr>
            <a:r>
              <a:rPr b="0" lang="en-US"/>
              <a:t>1: Handicapområdet har gennem længere tid arbejdet på at øge borgernes muligheder for tilknytning til arbejdsmarkedet. Det er sket gennem øget arbejdsmarkedsfokus i §104-tilbuddene (fx flere reelle arbejdsopgaver, samarbejde med virksomheder). Det er også sket ved bestræbelser på at hjælpe borgere i beskyttet beskæftigelse til mini-flexjobs. </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en-US"/>
              <a:t>2: Maj 2018: De beskæftigelsespolitiske mål for 2019 er suppleret med en bemærkning om beskæftigelse for borgere med handicap: </a:t>
            </a:r>
            <a:endParaRPr/>
          </a:p>
          <a:p>
            <a:pPr indent="0" lvl="0" marL="0" marR="0" rtl="0" algn="l">
              <a:lnSpc>
                <a:spcPct val="100000"/>
              </a:lnSpc>
              <a:spcBef>
                <a:spcPts val="0"/>
              </a:spcBef>
              <a:spcAft>
                <a:spcPts val="0"/>
              </a:spcAft>
              <a:buClr>
                <a:schemeClr val="dk1"/>
              </a:buClr>
              <a:buSzPts val="1200"/>
              <a:buFont typeface="Calibri"/>
              <a:buNone/>
            </a:pPr>
            <a:r>
              <a:rPr lang="en-US"/>
              <a:t>”Ministeren vil derfor skærpe kommunernes fokus på at hjælpe disse borgere i arbejde og vil i forbindelse med et samlet handicappolitisk udspil tilføje et 7. beskæftigelsespolitisk mål om, at flere personer med handicap skal i beskæftigelse.”</a:t>
            </a:r>
            <a:endParaRPr/>
          </a:p>
          <a:p>
            <a:pPr indent="0" lvl="0" marL="0" marR="0" rtl="0" algn="l">
              <a:lnSpc>
                <a:spcPct val="100000"/>
              </a:lnSpc>
              <a:spcBef>
                <a:spcPts val="0"/>
              </a:spcBef>
              <a:spcAft>
                <a:spcPts val="0"/>
              </a:spcAft>
              <a:buClr>
                <a:schemeClr val="dk1"/>
              </a:buClr>
              <a:buSzPts val="1200"/>
              <a:buFont typeface="Calibri"/>
              <a:buNone/>
            </a:pPr>
            <a:r>
              <a:rPr b="0" i="1" lang="en-US"/>
              <a:t>Ved vi mere om det nu??</a:t>
            </a:r>
            <a:endParaRPr/>
          </a:p>
          <a:p>
            <a:pPr indent="0" lvl="0" marL="0" marR="0" rtl="0" algn="l">
              <a:lnSpc>
                <a:spcPct val="100000"/>
              </a:lnSpc>
              <a:spcBef>
                <a:spcPts val="0"/>
              </a:spcBef>
              <a:spcAft>
                <a:spcPts val="0"/>
              </a:spcAft>
              <a:buClr>
                <a:schemeClr val="dk1"/>
              </a:buClr>
              <a:buSzPts val="1200"/>
              <a:buFont typeface="Calibri"/>
              <a:buNone/>
            </a:pPr>
            <a:r>
              <a:t/>
            </a:r>
            <a:endParaRPr i="1"/>
          </a:p>
          <a:p>
            <a:pPr indent="0" lvl="0" marL="0" marR="0" rtl="0" algn="l">
              <a:lnSpc>
                <a:spcPct val="100000"/>
              </a:lnSpc>
              <a:spcBef>
                <a:spcPts val="0"/>
              </a:spcBef>
              <a:spcAft>
                <a:spcPts val="0"/>
              </a:spcAft>
              <a:buClr>
                <a:schemeClr val="dk1"/>
              </a:buClr>
              <a:buSzPts val="1200"/>
              <a:buFont typeface="Calibri"/>
              <a:buNone/>
            </a:pPr>
            <a:r>
              <a:t/>
            </a:r>
            <a:endParaRPr b="0" i="1"/>
          </a:p>
          <a:p>
            <a:pPr indent="0" lvl="0" marL="0" marR="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SzPts val="1400"/>
              <a:buNone/>
            </a:pPr>
            <a:r>
              <a:rPr b="1" lang="en-US" u="sng"/>
              <a:t>Handicappede med misbrug</a:t>
            </a:r>
            <a:endParaRPr/>
          </a:p>
          <a:p>
            <a:pPr indent="0" lvl="0" marL="0" rtl="0" algn="l">
              <a:lnSpc>
                <a:spcPct val="100000"/>
              </a:lnSpc>
              <a:spcBef>
                <a:spcPts val="0"/>
              </a:spcBef>
              <a:spcAft>
                <a:spcPts val="0"/>
              </a:spcAft>
              <a:buSzPts val="1400"/>
              <a:buNone/>
            </a:pPr>
            <a:r>
              <a:rPr lang="en-US"/>
              <a:t>I perioden 2018-2020 samarbejdes med Metodecentret og Region Midtjylland om et projekt, hvor man afprøver en ”Model for Adfærdsændring”. Modellen giver fagpersonen en struktur og analytisk tilgang til sammen med borgeren at kunne besvare tre overordnede spørgsmål: </a:t>
            </a:r>
            <a:r>
              <a:rPr i="1" lang="en-US"/>
              <a:t>Hvilken adfærd skal ændres? Hvor skal vi sætte ind for at ændre adfærden? Hvordan skal vi gøre det?</a:t>
            </a:r>
            <a:endParaRPr/>
          </a:p>
          <a:p>
            <a:pPr indent="0" lvl="0" marL="0" rtl="0" algn="l">
              <a:lnSpc>
                <a:spcPct val="100000"/>
              </a:lnSpc>
              <a:spcBef>
                <a:spcPts val="0"/>
              </a:spcBef>
              <a:spcAft>
                <a:spcPts val="0"/>
              </a:spcAft>
              <a:buSzPts val="1400"/>
              <a:buNone/>
            </a:pPr>
            <a:r>
              <a:rPr lang="en-US"/>
              <a:t>Modellen skal imødegå den udfordring, at handicappede med misbrug sjældent frekventerer det kommunale rusmiddelcenter og kun i meget begrænset omfang profiterer af behandlingen, da den ikke er målrettet personer med kognitiv funktionsnedsættelse. Modellen er baseret på et pilotprojekt, som Viborg Kommune og Metodecentret har gennemført i 2017.</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u="sng"/>
              <a:t>Særligt komplekse sager</a:t>
            </a:r>
            <a:endParaRPr/>
          </a:p>
          <a:p>
            <a:pPr indent="0" lvl="0" marL="0" rtl="0" algn="l">
              <a:lnSpc>
                <a:spcPct val="100000"/>
              </a:lnSpc>
              <a:spcBef>
                <a:spcPts val="0"/>
              </a:spcBef>
              <a:spcAft>
                <a:spcPts val="0"/>
              </a:spcAft>
              <a:buSzPts val="1400"/>
              <a:buNone/>
            </a:pPr>
            <a:r>
              <a:rPr lang="en-US"/>
              <a:t>Vi har pt. 2 sager (enkeltmandstilbud) på Fynbohus, 1 på Katrinehaven, 1 på Kærsangervej, og der er et stigende pres på Kærsangervej 252 med særligt komplekse sager. </a:t>
            </a:r>
            <a:endParaRPr/>
          </a:p>
          <a:p>
            <a:pPr indent="0" lvl="0" marL="0" rtl="0" algn="l">
              <a:lnSpc>
                <a:spcPct val="100000"/>
              </a:lnSpc>
              <a:spcBef>
                <a:spcPts val="0"/>
              </a:spcBef>
              <a:spcAft>
                <a:spcPts val="0"/>
              </a:spcAft>
              <a:buSzPts val="1400"/>
              <a:buNone/>
            </a:pPr>
            <a:r>
              <a:rPr lang="en-US"/>
              <a:t>Det er de borgere, som vi ikke kan have på ”almindelige vilkår”, men som kræver en særlig opmærksomhed og derfor enten skal ”skærmes”, delvist isoleres eller afledes med en særlig form for dagbeskæftigelse. </a:t>
            </a:r>
            <a:endParaRPr/>
          </a:p>
          <a:p>
            <a:pPr indent="0" lvl="0" marL="0" marR="0" rtl="0" algn="l">
              <a:lnSpc>
                <a:spcPct val="100000"/>
              </a:lnSpc>
              <a:spcBef>
                <a:spcPts val="0"/>
              </a:spcBef>
              <a:spcAft>
                <a:spcPts val="0"/>
              </a:spcAft>
              <a:buClr>
                <a:schemeClr val="dk1"/>
              </a:buClr>
              <a:buSzPts val="1200"/>
              <a:buFont typeface="Calibri"/>
              <a:buNone/>
            </a:pPr>
            <a:r>
              <a:t/>
            </a:r>
            <a:endParaRPr b="0" i="1"/>
          </a:p>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b="1" u="sng"/>
          </a:p>
        </p:txBody>
      </p:sp>
      <p:sp>
        <p:nvSpPr>
          <p:cNvPr id="648" name="Google Shape;648;p16: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cxnSp>
        <p:nvCxnSpPr>
          <p:cNvPr id="649" name="Google Shape;649;p16:notes"/>
          <p:cNvCxnSpPr/>
          <p:nvPr/>
        </p:nvCxnSpPr>
        <p:spPr>
          <a:xfrm>
            <a:off x="986589" y="8025063"/>
            <a:ext cx="0" cy="30079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2:notes"/>
          <p:cNvSpPr/>
          <p:nvPr>
            <p:ph idx="2" type="sldImg"/>
          </p:nvPr>
        </p:nvSpPr>
        <p:spPr>
          <a:xfrm>
            <a:off x="422275" y="1241425"/>
            <a:ext cx="5953125"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notes"/>
          <p:cNvSpPr txBox="1"/>
          <p:nvPr>
            <p:ph idx="1" type="body"/>
          </p:nvPr>
        </p:nvSpPr>
        <p:spPr>
          <a:xfrm>
            <a:off x="679450" y="4776788"/>
            <a:ext cx="5438775" cy="39084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These are the topics, I will introduce to you, in the next 30 minutes, in order to have a dialogue about the disability area with you – as I see them, from my chair. </a:t>
            </a:r>
            <a:endParaRPr/>
          </a:p>
        </p:txBody>
      </p:sp>
      <p:sp>
        <p:nvSpPr>
          <p:cNvPr id="447" name="Google Shape;447;p2: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p3:notes"/>
          <p:cNvSpPr/>
          <p:nvPr>
            <p:ph idx="2" type="sldImg"/>
          </p:nvPr>
        </p:nvSpPr>
        <p:spPr>
          <a:xfrm>
            <a:off x="3078163" y="523875"/>
            <a:ext cx="2919412" cy="1641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3:notes"/>
          <p:cNvSpPr txBox="1"/>
          <p:nvPr>
            <p:ph idx="1" type="body"/>
          </p:nvPr>
        </p:nvSpPr>
        <p:spPr>
          <a:xfrm>
            <a:off x="571167" y="2550695"/>
            <a:ext cx="5438775" cy="499151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The disability area supports approximately 800 persons. </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b="1" lang="en-US" sz="1200"/>
              <a:t>Who are they?</a:t>
            </a:r>
            <a:endParaRPr/>
          </a:p>
          <a:p>
            <a:pPr indent="0" lvl="0" marL="0" marR="0" rtl="0" algn="l">
              <a:lnSpc>
                <a:spcPct val="100000"/>
              </a:lnSpc>
              <a:spcBef>
                <a:spcPts val="0"/>
              </a:spcBef>
              <a:spcAft>
                <a:spcPts val="0"/>
              </a:spcAft>
              <a:buClr>
                <a:schemeClr val="dk1"/>
              </a:buClr>
              <a:buSzPts val="1200"/>
              <a:buFont typeface="Calibri"/>
              <a:buNone/>
            </a:pPr>
            <a:r>
              <a:rPr lang="en-US" sz="1200"/>
              <a:t>The citizens are not searched and located by their diagnoses, but by the level of their functional disorder.</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The total target group for the Social area is given from the social service act. The law reads: ”Citizens above the age of 18 years with severe physical or psychic functional reductions or special social problems”.</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Though, with the new Service Act, valid from January 2018, there has been an expansion of the target group, according to the section of early/preventive efforts, that includes citizens where the functional reductions or the social problems, does not fall in the description ”severe”. This expands the target group massively.</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We have not yet seen the full consequence of this change in legislation. </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t/>
            </a:r>
            <a:endParaRPr b="1" i="0" sz="1200"/>
          </a:p>
          <a:p>
            <a:pPr indent="0" lvl="0" marL="0" marR="0" rtl="0" algn="l">
              <a:lnSpc>
                <a:spcPct val="100000"/>
              </a:lnSpc>
              <a:spcBef>
                <a:spcPts val="0"/>
              </a:spcBef>
              <a:spcAft>
                <a:spcPts val="0"/>
              </a:spcAft>
              <a:buClr>
                <a:schemeClr val="dk1"/>
              </a:buClr>
              <a:buSzPts val="1200"/>
              <a:buFont typeface="Calibri"/>
              <a:buNone/>
            </a:pPr>
            <a:r>
              <a:t/>
            </a:r>
            <a:endParaRPr b="1" i="0" sz="1200"/>
          </a:p>
          <a:p>
            <a:pPr indent="0" lvl="0" marL="0" marR="0" rtl="0" algn="l">
              <a:lnSpc>
                <a:spcPct val="100000"/>
              </a:lnSpc>
              <a:spcBef>
                <a:spcPts val="0"/>
              </a:spcBef>
              <a:spcAft>
                <a:spcPts val="0"/>
              </a:spcAft>
              <a:buClr>
                <a:schemeClr val="dk1"/>
              </a:buClr>
              <a:buSzPts val="1200"/>
              <a:buFont typeface="Calibri"/>
              <a:buNone/>
            </a:pPr>
            <a:r>
              <a:t/>
            </a:r>
            <a:endParaRPr b="1" i="0" sz="1200"/>
          </a:p>
          <a:p>
            <a:pPr indent="0" lvl="0" marL="0" rtl="0" algn="l">
              <a:lnSpc>
                <a:spcPct val="100000"/>
              </a:lnSpc>
              <a:spcBef>
                <a:spcPts val="0"/>
              </a:spcBef>
              <a:spcAft>
                <a:spcPts val="0"/>
              </a:spcAft>
              <a:buSzPts val="1400"/>
              <a:buNone/>
            </a:pPr>
            <a:r>
              <a:t/>
            </a:r>
            <a:endParaRPr/>
          </a:p>
        </p:txBody>
      </p:sp>
      <p:sp>
        <p:nvSpPr>
          <p:cNvPr id="454" name="Google Shape;454;p3: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p4:notes"/>
          <p:cNvSpPr/>
          <p:nvPr>
            <p:ph idx="2" type="sldImg"/>
          </p:nvPr>
        </p:nvSpPr>
        <p:spPr>
          <a:xfrm>
            <a:off x="3298825" y="520700"/>
            <a:ext cx="2840038" cy="15970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4:notes"/>
          <p:cNvSpPr txBox="1"/>
          <p:nvPr>
            <p:ph idx="1" type="body"/>
          </p:nvPr>
        </p:nvSpPr>
        <p:spPr>
          <a:xfrm>
            <a:off x="700469" y="2382253"/>
            <a:ext cx="5438775" cy="85800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t>The general idea is to have a wide range of offers, that covers the needs of all the citizens with disabilities. </a:t>
            </a:r>
            <a:endParaRPr/>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US" sz="1100"/>
              <a:t>This slide is meant to illustrate the offers and the weight of the offers – going from light support in the left side to heavy support in the right. </a:t>
            </a:r>
            <a:endParaRPr/>
          </a:p>
          <a:p>
            <a:pPr indent="0" lvl="0" marL="0" rtl="0" algn="l">
              <a:lnSpc>
                <a:spcPct val="100000"/>
              </a:lnSpc>
              <a:spcBef>
                <a:spcPts val="0"/>
              </a:spcBef>
              <a:spcAft>
                <a:spcPts val="0"/>
              </a:spcAft>
              <a:buClr>
                <a:schemeClr val="dk1"/>
              </a:buClr>
              <a:buSzPts val="1100"/>
              <a:buFont typeface="Calibri"/>
              <a:buNone/>
            </a:pPr>
            <a:r>
              <a:t/>
            </a:r>
            <a:endParaRPr b="1" sz="1100">
              <a:solidFill>
                <a:srgbClr val="2F5496"/>
              </a:solidFill>
            </a:endParaRPr>
          </a:p>
          <a:p>
            <a:pPr indent="0" lvl="0" marL="0" rtl="0" algn="l">
              <a:lnSpc>
                <a:spcPct val="100000"/>
              </a:lnSpc>
              <a:spcBef>
                <a:spcPts val="0"/>
              </a:spcBef>
              <a:spcAft>
                <a:spcPts val="0"/>
              </a:spcAft>
              <a:buClr>
                <a:schemeClr val="dk1"/>
              </a:buClr>
              <a:buSzPts val="1100"/>
              <a:buFont typeface="Calibri"/>
              <a:buNone/>
            </a:pPr>
            <a:r>
              <a:t/>
            </a:r>
            <a:endParaRPr b="1" sz="1100">
              <a:solidFill>
                <a:srgbClr val="2F5496"/>
              </a:solidFill>
            </a:endParaRPr>
          </a:p>
        </p:txBody>
      </p:sp>
      <p:sp>
        <p:nvSpPr>
          <p:cNvPr id="464" name="Google Shape;464;p4: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p5:notes"/>
          <p:cNvSpPr/>
          <p:nvPr>
            <p:ph idx="2" type="sldImg"/>
          </p:nvPr>
        </p:nvSpPr>
        <p:spPr>
          <a:xfrm>
            <a:off x="3316288" y="603250"/>
            <a:ext cx="2778125" cy="1562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5:notes"/>
          <p:cNvSpPr txBox="1"/>
          <p:nvPr>
            <p:ph idx="1" type="body"/>
          </p:nvPr>
        </p:nvSpPr>
        <p:spPr>
          <a:xfrm>
            <a:off x="655386" y="2370222"/>
            <a:ext cx="5438775" cy="63149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Contact facilities</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t>The Contact facilities are places, for citizens living in own homes, and who are searched for supported living, can come 365 days a year. In the facilities, the citizens can:</a:t>
            </a:r>
            <a:endParaRPr/>
          </a:p>
          <a:p>
            <a:pPr indent="-171450" lvl="0" marL="171450" rtl="0" algn="l">
              <a:lnSpc>
                <a:spcPct val="100000"/>
              </a:lnSpc>
              <a:spcBef>
                <a:spcPts val="0"/>
              </a:spcBef>
              <a:spcAft>
                <a:spcPts val="0"/>
              </a:spcAft>
              <a:buClr>
                <a:schemeClr val="dk1"/>
              </a:buClr>
              <a:buSzPts val="1200"/>
              <a:buFont typeface="Arial"/>
              <a:buChar char="•"/>
            </a:pPr>
            <a:r>
              <a:rPr lang="en-US"/>
              <a:t>Participate in activities and social company. There will be special events in the contact facilities, according to time of year and feasts etc.</a:t>
            </a:r>
            <a:endParaRPr/>
          </a:p>
          <a:p>
            <a:pPr indent="-171450" lvl="0" marL="171450" rtl="0" algn="l">
              <a:lnSpc>
                <a:spcPct val="100000"/>
              </a:lnSpc>
              <a:spcBef>
                <a:spcPts val="0"/>
              </a:spcBef>
              <a:spcAft>
                <a:spcPts val="0"/>
              </a:spcAft>
              <a:buClr>
                <a:schemeClr val="dk1"/>
              </a:buClr>
              <a:buSzPts val="1200"/>
              <a:buFont typeface="Arial"/>
              <a:buChar char="•"/>
            </a:pPr>
            <a:r>
              <a:rPr lang="en-US"/>
              <a:t>Participate in daily excursions and mini holidays (Concerts and bowling etc.)</a:t>
            </a:r>
            <a:endParaRPr/>
          </a:p>
          <a:p>
            <a:pPr indent="-171450" lvl="0" marL="171450" rtl="0" algn="l">
              <a:lnSpc>
                <a:spcPct val="100000"/>
              </a:lnSpc>
              <a:spcBef>
                <a:spcPts val="0"/>
              </a:spcBef>
              <a:spcAft>
                <a:spcPts val="0"/>
              </a:spcAft>
              <a:buClr>
                <a:schemeClr val="dk1"/>
              </a:buClr>
              <a:buSzPts val="1200"/>
              <a:buFont typeface="Arial"/>
              <a:buChar char="•"/>
            </a:pPr>
            <a:r>
              <a:rPr lang="en-US"/>
              <a:t>Participate in practical duties in the Contact Facility.</a:t>
            </a:r>
            <a:endParaRPr/>
          </a:p>
          <a:p>
            <a:pPr indent="-171450" lvl="0" marL="171450" rtl="0" algn="l">
              <a:lnSpc>
                <a:spcPct val="100000"/>
              </a:lnSpc>
              <a:spcBef>
                <a:spcPts val="0"/>
              </a:spcBef>
              <a:spcAft>
                <a:spcPts val="0"/>
              </a:spcAft>
              <a:buClr>
                <a:schemeClr val="dk1"/>
              </a:buClr>
              <a:buSzPts val="1200"/>
              <a:buFont typeface="Arial"/>
              <a:buChar char="•"/>
            </a:pPr>
            <a:r>
              <a:rPr lang="en-US"/>
              <a:t>Participate in the communion (shared dinning) or get a cup of coffee</a:t>
            </a:r>
            <a:endParaRPr/>
          </a:p>
          <a:p>
            <a:pPr indent="-171450" lvl="0" marL="171450" rtl="0" algn="l">
              <a:lnSpc>
                <a:spcPct val="100000"/>
              </a:lnSpc>
              <a:spcBef>
                <a:spcPts val="0"/>
              </a:spcBef>
              <a:spcAft>
                <a:spcPts val="0"/>
              </a:spcAft>
              <a:buClr>
                <a:schemeClr val="dk1"/>
              </a:buClr>
              <a:buSzPts val="1200"/>
              <a:buFont typeface="Arial"/>
              <a:buChar char="•"/>
            </a:pPr>
            <a:r>
              <a:rPr lang="en-US"/>
              <a:t>Get support from the staff</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The contact facilities also offers a social life, in order to help the citizens master own lifes.</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The contact facility in Viborg has a ‘open contact facility arrangement’ every Monday afternoon, here we help the citizens with support in writing applications for support, help to post services and other things. You just walk in from the street. </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Also there is a ”youth group”, with a special service to young people with ASF, in order to give them an equal pedagogical guiding and social activity, This is a special and woundable group. </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rPr lang="en-US"/>
              <a:t>The 2 contact facilities work together in common activities and excursions etc. That enables the citizens to have an even larger network.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86" name="Google Shape;486;p5: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p6:notes"/>
          <p:cNvSpPr/>
          <p:nvPr>
            <p:ph idx="2" type="sldImg"/>
          </p:nvPr>
        </p:nvSpPr>
        <p:spPr>
          <a:xfrm>
            <a:off x="3368675" y="427038"/>
            <a:ext cx="2749550" cy="15462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6:notes"/>
          <p:cNvSpPr txBox="1"/>
          <p:nvPr>
            <p:ph idx="1" type="body"/>
          </p:nvPr>
        </p:nvSpPr>
        <p:spPr>
          <a:xfrm>
            <a:off x="679450" y="2213811"/>
            <a:ext cx="5438775" cy="72159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u="none" strike="noStrike">
                <a:solidFill>
                  <a:schemeClr val="dk1"/>
                </a:solidFill>
                <a:latin typeface="Calibri"/>
                <a:ea typeface="Calibri"/>
                <a:cs typeface="Calibri"/>
                <a:sym typeface="Calibri"/>
              </a:rPr>
              <a:t>SUPPORTED LIVING: Social pedagogical support</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Help, support, rehabilitating in order to develop or maintain skills/functional level, so the citizen becomes able to acquire  an everyday life on own terms: </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Support is given by the themes in VUM (Adult Investigation Method):</a:t>
            </a:r>
            <a:endParaRPr/>
          </a:p>
          <a:p>
            <a:pPr indent="-171450" lvl="0" marL="171450" marR="0" rtl="0" algn="l">
              <a:lnSpc>
                <a:spcPct val="100000"/>
              </a:lnSpc>
              <a:spcBef>
                <a:spcPts val="0"/>
              </a:spcBef>
              <a:spcAft>
                <a:spcPts val="0"/>
              </a:spcAft>
              <a:buClr>
                <a:schemeClr val="dk1"/>
              </a:buClr>
              <a:buSzPts val="1200"/>
              <a:buFont typeface="Calibri"/>
              <a:buChar char="-"/>
            </a:pPr>
            <a:r>
              <a:rPr b="1" i="0" lang="en-US" sz="1200" u="none" strike="noStrike">
                <a:solidFill>
                  <a:schemeClr val="dk1"/>
                </a:solidFill>
                <a:latin typeface="Calibri"/>
                <a:ea typeface="Calibri"/>
                <a:cs typeface="Calibri"/>
                <a:sym typeface="Calibri"/>
              </a:rPr>
              <a:t>Practical duties in home</a:t>
            </a:r>
            <a:r>
              <a:rPr b="0" i="0" lang="en-US" sz="1200" u="none" strike="noStrike">
                <a:solidFill>
                  <a:schemeClr val="dk1"/>
                </a:solidFill>
                <a:latin typeface="Calibri"/>
                <a:ea typeface="Calibri"/>
                <a:cs typeface="Calibri"/>
                <a:sym typeface="Calibri"/>
              </a:rPr>
              <a:t>: pedagogical support and structure for the citizens own mastering of tasks in his home </a:t>
            </a:r>
            <a:endParaRPr/>
          </a:p>
          <a:p>
            <a:pPr indent="-171450" lvl="0" marL="171450" marR="0" rtl="0" algn="l">
              <a:lnSpc>
                <a:spcPct val="100000"/>
              </a:lnSpc>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Social life: i.e. train social competences avoid isolation (not accompanying)</a:t>
            </a:r>
            <a:endParaRPr/>
          </a:p>
          <a:p>
            <a:pPr indent="-171450" lvl="0" marL="171450" marR="0" rtl="0" algn="l">
              <a:lnSpc>
                <a:spcPct val="100000"/>
              </a:lnSpc>
              <a:spcBef>
                <a:spcPts val="0"/>
              </a:spcBef>
              <a:spcAft>
                <a:spcPts val="0"/>
              </a:spcAft>
              <a:buClr>
                <a:schemeClr val="dk1"/>
              </a:buClr>
              <a:buSzPts val="1200"/>
              <a:buFont typeface="Calibri"/>
              <a:buChar char="-"/>
            </a:pPr>
            <a:r>
              <a:rPr b="1" i="0" lang="en-US" sz="1200" u="none" strike="noStrike">
                <a:solidFill>
                  <a:schemeClr val="dk1"/>
                </a:solidFill>
                <a:latin typeface="Calibri"/>
                <a:ea typeface="Calibri"/>
                <a:cs typeface="Calibri"/>
                <a:sym typeface="Calibri"/>
              </a:rPr>
              <a:t>Health</a:t>
            </a:r>
            <a:r>
              <a:rPr b="0" i="0" lang="en-US" sz="1200" u="none" strike="noStrike">
                <a:solidFill>
                  <a:schemeClr val="dk1"/>
                </a:solidFill>
                <a:latin typeface="Calibri"/>
                <a:ea typeface="Calibri"/>
                <a:cs typeface="Calibri"/>
                <a:sym typeface="Calibri"/>
              </a:rPr>
              <a:t>: i.e. start/maintain medical treatment, support/guidance in healthy food and life </a:t>
            </a:r>
            <a:endParaRPr/>
          </a:p>
          <a:p>
            <a:pPr indent="-171450" lvl="0" marL="171450" marR="0" rtl="0" algn="l">
              <a:lnSpc>
                <a:spcPct val="100000"/>
              </a:lnSpc>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Communication: support in handling letters and emails, contact public authorities, training of communication tools and digital solutions </a:t>
            </a:r>
            <a:endParaRPr/>
          </a:p>
          <a:p>
            <a:pPr indent="-171450" lvl="0" marL="171450" marR="0" rtl="0" algn="l">
              <a:lnSpc>
                <a:spcPct val="100000"/>
              </a:lnSpc>
              <a:spcBef>
                <a:spcPts val="0"/>
              </a:spcBef>
              <a:spcAft>
                <a:spcPts val="0"/>
              </a:spcAft>
              <a:buClr>
                <a:schemeClr val="dk1"/>
              </a:buClr>
              <a:buSzPts val="1200"/>
              <a:buFont typeface="Calibri"/>
              <a:buChar char="-"/>
            </a:pPr>
            <a:r>
              <a:rPr b="1" i="0" lang="en-US" sz="1200" u="none" strike="noStrike">
                <a:solidFill>
                  <a:schemeClr val="dk1"/>
                </a:solidFill>
                <a:latin typeface="Calibri"/>
                <a:ea typeface="Calibri"/>
                <a:cs typeface="Calibri"/>
                <a:sym typeface="Calibri"/>
              </a:rPr>
              <a:t>Mobility</a:t>
            </a:r>
            <a:r>
              <a:rPr b="0" i="0" lang="en-US" sz="1200" u="none" strike="noStrike">
                <a:solidFill>
                  <a:schemeClr val="dk1"/>
                </a:solidFill>
                <a:latin typeface="Calibri"/>
                <a:ea typeface="Calibri"/>
                <a:cs typeface="Calibri"/>
                <a:sym typeface="Calibri"/>
              </a:rPr>
              <a:t>: train movement in public spaces</a:t>
            </a:r>
            <a:endParaRPr/>
          </a:p>
          <a:p>
            <a:pPr indent="-171450" lvl="0" marL="171450" marR="0" rtl="0" algn="l">
              <a:lnSpc>
                <a:spcPct val="100000"/>
              </a:lnSpc>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Self care: support for hygiene and toilette, appropriate dressing</a:t>
            </a:r>
            <a:endParaRPr/>
          </a:p>
          <a:p>
            <a:pPr indent="-171450" lvl="0" marL="171450" marR="0" rtl="0" algn="l">
              <a:lnSpc>
                <a:spcPct val="100000"/>
              </a:lnSpc>
              <a:spcBef>
                <a:spcPts val="0"/>
              </a:spcBef>
              <a:spcAft>
                <a:spcPts val="0"/>
              </a:spcAft>
              <a:buClr>
                <a:schemeClr val="dk1"/>
              </a:buClr>
              <a:buSzPts val="1200"/>
              <a:buFont typeface="Calibri"/>
              <a:buChar char="-"/>
            </a:pPr>
            <a:r>
              <a:rPr b="1" i="0" lang="en-US" sz="1200" u="none" strike="noStrike">
                <a:solidFill>
                  <a:schemeClr val="dk1"/>
                </a:solidFill>
                <a:latin typeface="Calibri"/>
                <a:ea typeface="Calibri"/>
                <a:cs typeface="Calibri"/>
                <a:sym typeface="Calibri"/>
              </a:rPr>
              <a:t>Can be in own home – in public space- in groups (in contact facility) – virtually (phone and screens). </a:t>
            </a:r>
            <a:endParaRPr/>
          </a:p>
          <a:p>
            <a:pPr indent="0" lvl="0" marL="0" marR="0" rtl="0" algn="l">
              <a:lnSpc>
                <a:spcPct val="100000"/>
              </a:lnSpc>
              <a:spcBef>
                <a:spcPts val="0"/>
              </a:spcBef>
              <a:spcAft>
                <a:spcPts val="0"/>
              </a:spcAft>
              <a:buClr>
                <a:schemeClr val="dk1"/>
              </a:buClr>
              <a:buSzPts val="1200"/>
              <a:buFont typeface="Calibri"/>
              <a:buNone/>
            </a:pPr>
            <a:r>
              <a:t/>
            </a:r>
            <a:endParaRPr b="1"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lang="en-US">
                <a:highlight>
                  <a:srgbClr val="FFFF00"/>
                </a:highlight>
              </a:rPr>
              <a:t>NB: Animation. Click!</a:t>
            </a:r>
            <a:endParaRPr b="1" i="0" sz="1200" u="none" strike="noStrike">
              <a:solidFill>
                <a:schemeClr val="dk1"/>
              </a:solidFill>
              <a:highlight>
                <a:srgbClr val="FFFF00"/>
              </a:highlight>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1" i="0" lang="en-US" sz="1200" u="none" strike="noStrike">
                <a:solidFill>
                  <a:schemeClr val="dk1"/>
                </a:solidFill>
                <a:latin typeface="Calibri"/>
                <a:ea typeface="Calibri"/>
                <a:cs typeface="Calibri"/>
                <a:sym typeface="Calibri"/>
              </a:rPr>
              <a:t>Early, preventive efforts:</a:t>
            </a:r>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Something new. With the new service act from January 2018, we were given the possibility to give an early, preventive effort, that is similar til supported living, for a wider target group of citizens with lighter problems than those usually in the target group for supported living: , </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   Individual, time limited support (max 6 months)</a:t>
            </a:r>
            <a:endParaRPr/>
          </a:p>
          <a:p>
            <a:pPr indent="-171450" lvl="0" marL="171450" marR="0" rtl="0" algn="l">
              <a:lnSpc>
                <a:spcPct val="100000"/>
              </a:lnSpc>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Group based support</a:t>
            </a:r>
            <a:endParaRPr/>
          </a:p>
          <a:p>
            <a:pPr indent="-95250" lvl="0" marL="17145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The early, preventive effort is about mastering a series of themes - for instance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Finance/Economy</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Health, weight, medication</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Social mastering, citizenship and unions membership</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Personal mastering</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Practically mastering</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Moving from parents to own home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Ad hoc groups according to local changes/events (I.e. garbage sorting etc.)</a:t>
            </a:r>
            <a:endParaRPr b="0" i="0" sz="1200" u="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t/>
            </a:r>
            <a:endParaRPr/>
          </a:p>
        </p:txBody>
      </p:sp>
      <p:sp>
        <p:nvSpPr>
          <p:cNvPr id="502" name="Google Shape;502;p6: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p7:notes"/>
          <p:cNvSpPr/>
          <p:nvPr>
            <p:ph idx="2" type="sldImg"/>
          </p:nvPr>
        </p:nvSpPr>
        <p:spPr>
          <a:xfrm>
            <a:off x="3340100" y="447675"/>
            <a:ext cx="2778125" cy="15636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7:notes"/>
          <p:cNvSpPr txBox="1"/>
          <p:nvPr>
            <p:ph idx="1" type="body"/>
          </p:nvPr>
        </p:nvSpPr>
        <p:spPr>
          <a:xfrm>
            <a:off x="679450" y="2189747"/>
            <a:ext cx="5438775" cy="72400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Accompanying program gives the opportunity to acquire support for participation in activities outside the home, if you are unable to move around alone.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 accompanier makes sure, that the citizen can get around for </a:t>
            </a:r>
            <a:r>
              <a:rPr b="1" lang="en-US"/>
              <a:t>self-selected</a:t>
            </a:r>
            <a:r>
              <a:rPr lang="en-US"/>
              <a:t> activities – cinema, shopping, participation in education, sports, recreational activities, meetings, trips in nature, visit at friends and family etc. </a:t>
            </a:r>
            <a:endParaRPr sz="12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SzPts val="1400"/>
              <a:buNone/>
            </a:pPr>
            <a:r>
              <a:rPr lang="en-US" sz="1200">
                <a:solidFill>
                  <a:schemeClr val="dk1"/>
                </a:solidFill>
              </a:rPr>
              <a:t>According to the Service Act, you can get accompanying program for 15 hours a month. In Viborg Municipality, we offer the posibillity of saving ones hours in up to six months – so you can have up to 90 hours in one single month.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Hours saved, but not used, after six moths are deleted.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You can not use your accompanying hours in advance..</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rPr>
              <a:t>It can be quite difficult to know the difference between the accompanying, in an accompanying program and the one in supported living.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highlight>
                <a:srgbClr val="FFFF00"/>
              </a:highlight>
            </a:endParaRPr>
          </a:p>
          <a:p>
            <a:pPr indent="0" lvl="0" marL="0" rtl="0" algn="l">
              <a:lnSpc>
                <a:spcPct val="100000"/>
              </a:lnSpc>
              <a:spcBef>
                <a:spcPts val="0"/>
              </a:spcBef>
              <a:spcAft>
                <a:spcPts val="0"/>
              </a:spcAft>
              <a:buSzPts val="1400"/>
              <a:buNone/>
            </a:pPr>
            <a:r>
              <a:rPr b="1" lang="en-US">
                <a:highlight>
                  <a:srgbClr val="FFFF00"/>
                </a:highlight>
              </a:rPr>
              <a:t>NB Animation: Click!</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rPr>
              <a:t>The difference is, that the accompanying program is not a pedagogical support  and that the accompanying program only is applicable for self-selected activities. </a:t>
            </a:r>
            <a:endParaRPr/>
          </a:p>
          <a:p>
            <a:pPr indent="0" lvl="0" marL="0" marR="0" rtl="0" algn="l">
              <a:lnSpc>
                <a:spcPct val="100000"/>
              </a:lnSpc>
              <a:spcBef>
                <a:spcPts val="0"/>
              </a:spcBef>
              <a:spcAft>
                <a:spcPts val="0"/>
              </a:spcAft>
              <a:buClr>
                <a:schemeClr val="dk1"/>
              </a:buClr>
              <a:buSzPts val="1200"/>
              <a:buFont typeface="Calibri"/>
              <a:buNone/>
            </a:pPr>
            <a:r>
              <a:rPr b="0" lang="en-US" sz="1200">
                <a:solidFill>
                  <a:schemeClr val="dk1"/>
                </a:solidFill>
              </a:rPr>
              <a:t>The Accompanying program and supported living can both be given for self-selected activities. The difference lies in wich form of support is needed – is it a practical support or a pedagogical support. </a:t>
            </a:r>
            <a:endParaRPr b="0" sz="12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rPr>
              <a:t>It is more obvious with a couple of examples: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SzPts val="1400"/>
              <a:buNone/>
            </a:pPr>
            <a:r>
              <a:rPr lang="en-US" sz="1200" u="sng">
                <a:solidFill>
                  <a:schemeClr val="dk1"/>
                </a:solidFill>
                <a:latin typeface="Calibri"/>
                <a:ea typeface="Calibri"/>
                <a:cs typeface="Calibri"/>
                <a:sym typeface="Calibri"/>
              </a:rPr>
              <a:t>A person with Sclerose in a weelchair: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accompanier is helpful with opening doors, helps with the wheelchair at difficult passages, drives the car and finds the goods when shopping and carries them home.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en-US" sz="1200" u="sng">
                <a:solidFill>
                  <a:schemeClr val="dk1"/>
                </a:solidFill>
                <a:latin typeface="Calibri"/>
                <a:ea typeface="Calibri"/>
                <a:cs typeface="Calibri"/>
                <a:sym typeface="Calibri"/>
              </a:rPr>
              <a:t>A spastic person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accompanier can help with communication, if it is hard to make oneself understandable to strangers</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An accompanying program is not, unlike supported living, about acquiring skills and mastering the activities, that you are accompanied to – the accompanying program compensates for the practical limitations. </a:t>
            </a:r>
            <a:endParaRPr/>
          </a:p>
        </p:txBody>
      </p:sp>
      <p:sp>
        <p:nvSpPr>
          <p:cNvPr id="517" name="Google Shape;517;p7: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p8:notes"/>
          <p:cNvSpPr/>
          <p:nvPr>
            <p:ph idx="2" type="sldImg"/>
          </p:nvPr>
        </p:nvSpPr>
        <p:spPr>
          <a:xfrm>
            <a:off x="3427413" y="423863"/>
            <a:ext cx="2690812" cy="15144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8:notes"/>
          <p:cNvSpPr txBox="1"/>
          <p:nvPr>
            <p:ph idx="1" type="body"/>
          </p:nvPr>
        </p:nvSpPr>
        <p:spPr>
          <a:xfrm>
            <a:off x="679450" y="2093496"/>
            <a:ext cx="5438775" cy="748364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Purpose of activities and togetherness centers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purpose i s to create a content in the everyday, life quality and social togetherness with likeminded citizens.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It is the target, that you through this maintains and develops the citizens social skills, communication skills, options and co-influence in his own life.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Content:</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 matter the different activities, we work with improving the skills of the citizens.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content can be a wide selection of pleasurable and wanted activities.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It can also be support and care, also training in ordinary daily living, lingual stimulation and sense stimulating activities.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Skriversvej and Gimle both, have a series of activities, that the citizens participates in: </a:t>
            </a:r>
            <a:endParaRPr/>
          </a:p>
          <a:p>
            <a:pPr indent="-171450" lvl="0" marL="171450" marR="0" rtl="0" algn="l">
              <a:lnSpc>
                <a:spcPct val="100000"/>
              </a:lnSpc>
              <a:spcBef>
                <a:spcPts val="0"/>
              </a:spcBef>
              <a:spcAft>
                <a:spcPts val="0"/>
              </a:spcAft>
              <a:buClr>
                <a:schemeClr val="dk1"/>
              </a:buClr>
              <a:buSzPts val="1200"/>
              <a:buFont typeface="Arial"/>
              <a:buChar char="•"/>
            </a:pPr>
            <a:r>
              <a:rPr lang="en-US"/>
              <a:t>Forrest work, garden work, service tasks, looking after animals. </a:t>
            </a:r>
            <a:endParaRPr/>
          </a:p>
          <a:p>
            <a:pPr indent="-171450" lvl="0" marL="171450" marR="0" rtl="0" algn="l">
              <a:lnSpc>
                <a:spcPct val="100000"/>
              </a:lnSpc>
              <a:spcBef>
                <a:spcPts val="0"/>
              </a:spcBef>
              <a:spcAft>
                <a:spcPts val="0"/>
              </a:spcAft>
              <a:buClr>
                <a:schemeClr val="dk1"/>
              </a:buClr>
              <a:buSzPts val="1200"/>
              <a:buFont typeface="Arial"/>
              <a:buChar char="•"/>
            </a:pPr>
            <a:r>
              <a:rPr lang="en-US"/>
              <a:t>Production jobs</a:t>
            </a:r>
            <a:endParaRPr/>
          </a:p>
          <a:p>
            <a:pPr indent="-171450" lvl="0" marL="171450" marR="0" rtl="0" algn="l">
              <a:lnSpc>
                <a:spcPct val="100000"/>
              </a:lnSpc>
              <a:spcBef>
                <a:spcPts val="0"/>
              </a:spcBef>
              <a:spcAft>
                <a:spcPts val="0"/>
              </a:spcAft>
              <a:buClr>
                <a:schemeClr val="dk1"/>
              </a:buClr>
              <a:buSzPts val="1200"/>
              <a:buFont typeface="Arial"/>
              <a:buChar char="•"/>
            </a:pPr>
            <a:r>
              <a:rPr lang="en-US"/>
              <a:t>Creative activities</a:t>
            </a:r>
            <a:endParaRPr/>
          </a:p>
          <a:p>
            <a:pPr indent="-171450" lvl="0" marL="171450" marR="0" rtl="0" algn="l">
              <a:lnSpc>
                <a:spcPct val="100000"/>
              </a:lnSpc>
              <a:spcBef>
                <a:spcPts val="0"/>
              </a:spcBef>
              <a:spcAft>
                <a:spcPts val="0"/>
              </a:spcAft>
              <a:buClr>
                <a:schemeClr val="dk1"/>
              </a:buClr>
              <a:buSzPts val="1200"/>
              <a:buFont typeface="Arial"/>
              <a:buChar char="•"/>
            </a:pPr>
            <a:r>
              <a:rPr lang="en-US"/>
              <a:t>Radio, animation, theater</a:t>
            </a:r>
            <a:endParaRPr/>
          </a:p>
          <a:p>
            <a:pPr indent="-171450" lvl="0" marL="171450" marR="0" rtl="0" algn="l">
              <a:lnSpc>
                <a:spcPct val="100000"/>
              </a:lnSpc>
              <a:spcBef>
                <a:spcPts val="0"/>
              </a:spcBef>
              <a:spcAft>
                <a:spcPts val="0"/>
              </a:spcAft>
              <a:buClr>
                <a:schemeClr val="dk1"/>
              </a:buClr>
              <a:buSzPts val="1200"/>
              <a:buFont typeface="Arial"/>
              <a:buChar char="•"/>
            </a:pPr>
            <a:r>
              <a:rPr lang="en-US"/>
              <a:t>Sports, music, dance and singing</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Searching:</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search for citizens for the activity centers are based on a concrete and individual assessment of the citizens needs for this kind of a program. Those searched for activity centers are subject to benefit from it and develop or maintain their skills more from this program, than from an other type of program. Therefor, it is not everybody, that automatically gets an activity program.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We only offer activities center to those who is assessed to need the program and profit from it – that means, if it is developing their skills. If the citizen profits more from an other program or is not thought to benefit from the program they have an other or no other program. </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528" name="Google Shape;528;p8: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Google Shape;542;p9:notes"/>
          <p:cNvSpPr/>
          <p:nvPr>
            <p:ph idx="2" type="sldImg"/>
          </p:nvPr>
        </p:nvSpPr>
        <p:spPr>
          <a:xfrm>
            <a:off x="3328988" y="446088"/>
            <a:ext cx="2789237" cy="15700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9:notes"/>
          <p:cNvSpPr txBox="1"/>
          <p:nvPr>
            <p:ph idx="1" type="body"/>
          </p:nvPr>
        </p:nvSpPr>
        <p:spPr>
          <a:xfrm>
            <a:off x="679450" y="2249905"/>
            <a:ext cx="5438775" cy="643530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0" lang="en-US" sz="1200"/>
              <a:t>Furthest to the right in the fan, we have the different forms of housing. They are the most comprehensive forms of support, that we offer. </a:t>
            </a:r>
            <a:endParaRPr/>
          </a:p>
          <a:p>
            <a:pPr indent="0" lvl="0" marL="0" rtl="0" algn="l">
              <a:lnSpc>
                <a:spcPct val="100000"/>
              </a:lnSpc>
              <a:spcBef>
                <a:spcPts val="0"/>
              </a:spcBef>
              <a:spcAft>
                <a:spcPts val="0"/>
              </a:spcAft>
              <a:buClr>
                <a:schemeClr val="dk1"/>
              </a:buClr>
              <a:buSzPts val="1200"/>
              <a:buFont typeface="Calibri"/>
              <a:buNone/>
            </a:pPr>
            <a:r>
              <a:t/>
            </a:r>
            <a:endParaRPr b="1" sz="1200"/>
          </a:p>
          <a:p>
            <a:pPr indent="0" lvl="0" marL="0" marR="0" rtl="0" algn="l">
              <a:lnSpc>
                <a:spcPct val="100000"/>
              </a:lnSpc>
              <a:spcBef>
                <a:spcPts val="0"/>
              </a:spcBef>
              <a:spcAft>
                <a:spcPts val="0"/>
              </a:spcAft>
              <a:buClr>
                <a:schemeClr val="dk1"/>
              </a:buClr>
              <a:buSzPts val="1200"/>
              <a:buFont typeface="Calibri"/>
              <a:buNone/>
            </a:pPr>
            <a:r>
              <a:rPr lang="en-US" u="sng"/>
              <a:t>Interface: Supported living&gt;&lt; Housing:</a:t>
            </a:r>
            <a:endParaRPr/>
          </a:p>
          <a:p>
            <a:pPr indent="-171450" lvl="0" marL="17145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Generally spoken, the citizen in a housing facility will see employees several times through out the day. This because all citizens are assigned support and the support can be planned through out the whole day/night. This is different from in your own home.</a:t>
            </a:r>
            <a:endParaRPr/>
          </a:p>
          <a:p>
            <a:pPr indent="-171450" lvl="0" marL="171450" marR="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Possibility of neighbors, networking and more group based support: You can eat together more times during the week. You can go on excursions together and support each other, when you go shopping with each other.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u="sng"/>
              <a:t>Interface daytime&gt;&lt; 24 hours</a:t>
            </a:r>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support level in a 24 hrs. facility is (should be) significantly higher than a daytime housing. Citizens needs several and up to multiple contacts with employees on a daily basis. Abd they are unable to take care of themselves during the night alone. </a:t>
            </a:r>
            <a:endParaRPr/>
          </a:p>
          <a:p>
            <a:pPr indent="0" lvl="0" marL="0" rtl="0" algn="l">
              <a:lnSpc>
                <a:spcPct val="100000"/>
              </a:lnSpc>
              <a:spcBef>
                <a:spcPts val="0"/>
              </a:spcBef>
              <a:spcAft>
                <a:spcPts val="0"/>
              </a:spcAft>
              <a:buClr>
                <a:schemeClr val="dk1"/>
              </a:buClr>
              <a:buSzPts val="1200"/>
              <a:buFont typeface="Calibri"/>
              <a:buNone/>
            </a:pPr>
            <a:r>
              <a:t/>
            </a:r>
            <a:endParaRPr b="1" sz="1200"/>
          </a:p>
          <a:p>
            <a:pPr indent="0" lvl="0" marL="0" rtl="0" algn="l">
              <a:lnSpc>
                <a:spcPct val="100000"/>
              </a:lnSpc>
              <a:spcBef>
                <a:spcPts val="0"/>
              </a:spcBef>
              <a:spcAft>
                <a:spcPts val="0"/>
              </a:spcAft>
              <a:buClr>
                <a:schemeClr val="dk1"/>
              </a:buClr>
              <a:buSzPts val="1200"/>
              <a:buFont typeface="Calibri"/>
              <a:buNone/>
            </a:pPr>
            <a:r>
              <a:rPr b="1" lang="en-US" sz="1200"/>
              <a:t>Number of places:</a:t>
            </a:r>
            <a:endParaRPr/>
          </a:p>
          <a:p>
            <a:pPr indent="0" lvl="0" marL="0" rtl="0" algn="l">
              <a:lnSpc>
                <a:spcPct val="100000"/>
              </a:lnSpc>
              <a:spcBef>
                <a:spcPts val="0"/>
              </a:spcBef>
              <a:spcAft>
                <a:spcPts val="0"/>
              </a:spcAft>
              <a:buSzPts val="1400"/>
              <a:buNone/>
            </a:pPr>
            <a:r>
              <a:rPr lang="en-US" sz="1200" u="sng"/>
              <a:t>With</a:t>
            </a:r>
            <a:r>
              <a:rPr lang="en-US" sz="1200"/>
              <a:t> 24 hours: 8 facilities holding 166 places </a:t>
            </a:r>
            <a:r>
              <a:rPr lang="en-US"/>
              <a:t>(Skaglen, Egehøj, Katrinehaven, Fynbohus, Gudenåvej, Stadionkollegiet, Ungdomskollegiet Tårnly, Kærsangervej 252)</a:t>
            </a:r>
            <a:endParaRPr sz="1200"/>
          </a:p>
          <a:p>
            <a:pPr indent="0" lvl="0" marL="0" marR="0" rtl="0" algn="l">
              <a:lnSpc>
                <a:spcPct val="100000"/>
              </a:lnSpc>
              <a:spcBef>
                <a:spcPts val="0"/>
              </a:spcBef>
              <a:spcAft>
                <a:spcPts val="0"/>
              </a:spcAft>
              <a:buClr>
                <a:schemeClr val="dk1"/>
              </a:buClr>
              <a:buSzPts val="1200"/>
              <a:buFont typeface="Calibri"/>
              <a:buNone/>
            </a:pPr>
            <a:r>
              <a:rPr lang="en-US" sz="1200" u="sng"/>
              <a:t>Without 24 hours</a:t>
            </a:r>
            <a:r>
              <a:rPr lang="en-US" sz="1200"/>
              <a:t>: 8  facilities holding 87 places </a:t>
            </a:r>
            <a:r>
              <a:rPr lang="en-US"/>
              <a:t>(Albo, Kærsangervej, Merkurvej 12, Asmild Toft, Vesterbrogade, Safranvej, Solvænget, Åvang)</a:t>
            </a:r>
            <a:endParaRPr sz="1200"/>
          </a:p>
          <a:p>
            <a:pPr indent="0" lvl="0" marL="0" rtl="0" algn="l">
              <a:lnSpc>
                <a:spcPct val="100000"/>
              </a:lnSpc>
              <a:spcBef>
                <a:spcPts val="0"/>
              </a:spcBef>
              <a:spcAft>
                <a:spcPts val="0"/>
              </a:spcAft>
              <a:buSzPts val="1400"/>
              <a:buNone/>
            </a:pPr>
            <a:r>
              <a:rPr lang="en-US" sz="1200"/>
              <a:t>Temporary: 23 (Tårnly og Safranvej)</a:t>
            </a:r>
            <a:endParaRPr/>
          </a:p>
          <a:p>
            <a:pPr indent="0" lvl="0" marL="0" rtl="0" algn="l">
              <a:lnSpc>
                <a:spcPct val="100000"/>
              </a:lnSpc>
              <a:spcBef>
                <a:spcPts val="0"/>
              </a:spcBef>
              <a:spcAft>
                <a:spcPts val="0"/>
              </a:spcAft>
              <a:buSzPts val="1400"/>
              <a:buNone/>
            </a:pPr>
            <a:r>
              <a:rPr lang="en-US" sz="1200"/>
              <a:t>Long-lasting: 8 (Kærsangervej 252)</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u="sng"/>
          </a:p>
          <a:p>
            <a:pPr indent="0" lvl="0" marL="0" rtl="0" algn="l">
              <a:lnSpc>
                <a:spcPct val="100000"/>
              </a:lnSpc>
              <a:spcBef>
                <a:spcPts val="0"/>
              </a:spcBef>
              <a:spcAft>
                <a:spcPts val="0"/>
              </a:spcAft>
              <a:buSzPts val="1400"/>
              <a:buNone/>
            </a:pPr>
            <a:r>
              <a:t/>
            </a:r>
            <a:endParaRPr/>
          </a:p>
        </p:txBody>
      </p:sp>
      <p:sp>
        <p:nvSpPr>
          <p:cNvPr id="544" name="Google Shape;544;p9:notes"/>
          <p:cNvSpPr txBox="1"/>
          <p:nvPr>
            <p:ph idx="12" type="sldNum"/>
          </p:nvPr>
        </p:nvSpPr>
        <p:spPr>
          <a:xfrm>
            <a:off x="3849688" y="9429750"/>
            <a:ext cx="2946400" cy="496888"/>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g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8.png"/><Relationship Id="rId4" Type="http://schemas.openxmlformats.org/officeDocument/2006/relationships/image" Target="../media/image2.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png"/><Relationship Id="rId3" Type="http://schemas.openxmlformats.org/officeDocument/2006/relationships/image" Target="../media/image9.png"/><Relationship Id="rId4" Type="http://schemas.openxmlformats.org/officeDocument/2006/relationships/image" Target="../media/image2.g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2.gi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gi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6.png"/><Relationship Id="rId3" Type="http://schemas.openxmlformats.org/officeDocument/2006/relationships/image" Target="../media/image15.png"/><Relationship Id="rId4" Type="http://schemas.openxmlformats.org/officeDocument/2006/relationships/image" Target="../media/image2.gi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 Id="rId3" Type="http://schemas.openxmlformats.org/officeDocument/2006/relationships/image" Target="../media/image15.png"/><Relationship Id="rId4" Type="http://schemas.openxmlformats.org/officeDocument/2006/relationships/image" Target="../media/image2.gi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2.gi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 Id="rId4" Type="http://schemas.openxmlformats.org/officeDocument/2006/relationships/image" Target="../media/image2.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gi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7.png"/><Relationship Id="rId3" Type="http://schemas.openxmlformats.org/officeDocument/2006/relationships/image" Target="../media/image19.png"/><Relationship Id="rId4" Type="http://schemas.openxmlformats.org/officeDocument/2006/relationships/image" Target="../media/image2.gi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png"/><Relationship Id="rId3" Type="http://schemas.openxmlformats.org/officeDocument/2006/relationships/image" Target="../media/image19.png"/><Relationship Id="rId4" Type="http://schemas.openxmlformats.org/officeDocument/2006/relationships/image" Target="../media/image2.gi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2.gi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3.png"/><Relationship Id="rId4" Type="http://schemas.openxmlformats.org/officeDocument/2006/relationships/image" Target="../media/image2.gi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gi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4.png"/><Relationship Id="rId3" Type="http://schemas.openxmlformats.org/officeDocument/2006/relationships/image" Target="../media/image21.png"/><Relationship Id="rId4" Type="http://schemas.openxmlformats.org/officeDocument/2006/relationships/image" Target="../media/image2.gi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2.png"/><Relationship Id="rId3" Type="http://schemas.openxmlformats.org/officeDocument/2006/relationships/image" Target="../media/image21.png"/><Relationship Id="rId4" Type="http://schemas.openxmlformats.org/officeDocument/2006/relationships/image" Target="../media/image2.gi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gi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slide" type="title">
  <p:cSld name="TITLE">
    <p:spTree>
      <p:nvGrpSpPr>
        <p:cNvPr id="18" name="Shape 18"/>
        <p:cNvGrpSpPr/>
        <p:nvPr/>
      </p:nvGrpSpPr>
      <p:grpSpPr>
        <a:xfrm>
          <a:off x="0" y="0"/>
          <a:ext cx="0" cy="0"/>
          <a:chOff x="0" y="0"/>
          <a:chExt cx="0" cy="0"/>
        </a:xfrm>
      </p:grpSpPr>
      <p:sp>
        <p:nvSpPr>
          <p:cNvPr id="19" name="Google Shape;19;p18"/>
          <p:cNvSpPr/>
          <p:nvPr/>
        </p:nvSpPr>
        <p:spPr>
          <a:xfrm>
            <a:off x="11105662" y="0"/>
            <a:ext cx="1076057" cy="5669281"/>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 name="Google Shape;20;p18"/>
          <p:cNvSpPr/>
          <p:nvPr/>
        </p:nvSpPr>
        <p:spPr>
          <a:xfrm>
            <a:off x="0" y="5669281"/>
            <a:ext cx="12192000" cy="1188720"/>
          </a:xfrm>
          <a:prstGeom prst="rect">
            <a:avLst/>
          </a:prstGeom>
          <a:solidFill>
            <a:srgbClr val="B3B8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 name="Google Shape;21;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3" name="Google Shape;23;p18"/>
          <p:cNvPicPr preferRelativeResize="0"/>
          <p:nvPr/>
        </p:nvPicPr>
        <p:blipFill rotWithShape="1">
          <a:blip r:embed="rId2">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un titel">
  <p:cSld name="Kun titel">
    <p:spTree>
      <p:nvGrpSpPr>
        <p:cNvPr id="79" name="Shape 79"/>
        <p:cNvGrpSpPr/>
        <p:nvPr/>
      </p:nvGrpSpPr>
      <p:grpSpPr>
        <a:xfrm>
          <a:off x="0" y="0"/>
          <a:ext cx="0" cy="0"/>
          <a:chOff x="0" y="0"/>
          <a:chExt cx="0" cy="0"/>
        </a:xfrm>
      </p:grpSpPr>
      <p:sp>
        <p:nvSpPr>
          <p:cNvPr id="80" name="Google Shape;80;p27"/>
          <p:cNvSpPr/>
          <p:nvPr>
            <p:ph idx="2" type="pic"/>
          </p:nvPr>
        </p:nvSpPr>
        <p:spPr>
          <a:xfrm>
            <a:off x="0" y="0"/>
            <a:ext cx="12192000"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 name="Google Shape;8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7"/>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7"/>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7"/>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dhold med billedtekst" type="objTx">
  <p:cSld name="OBJECT_WITH_CAPTION_TEXT">
    <p:spTree>
      <p:nvGrpSpPr>
        <p:cNvPr id="85" name="Shape 85"/>
        <p:cNvGrpSpPr/>
        <p:nvPr/>
      </p:nvGrpSpPr>
      <p:grpSpPr>
        <a:xfrm>
          <a:off x="0" y="0"/>
          <a:ext cx="0" cy="0"/>
          <a:chOff x="0" y="0"/>
          <a:chExt cx="0" cy="0"/>
        </a:xfrm>
      </p:grpSpPr>
      <p:sp>
        <p:nvSpPr>
          <p:cNvPr id="86" name="Google Shape;86;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8" name="Google Shape;88;p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9" name="Google Shape;89;p28"/>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8"/>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8"/>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lede med billedtekst" type="picTx">
  <p:cSld name="PICTURE_WITH_CAPTION_TEXT">
    <p:spTree>
      <p:nvGrpSpPr>
        <p:cNvPr id="92" name="Shape 92"/>
        <p:cNvGrpSpPr/>
        <p:nvPr/>
      </p:nvGrpSpPr>
      <p:grpSpPr>
        <a:xfrm>
          <a:off x="0" y="0"/>
          <a:ext cx="0" cy="0"/>
          <a:chOff x="0" y="0"/>
          <a:chExt cx="0" cy="0"/>
        </a:xfrm>
      </p:grpSpPr>
      <p:sp>
        <p:nvSpPr>
          <p:cNvPr id="93" name="Google Shape;93;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9"/>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95" name="Google Shape;95;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 name="Google Shape;96;p29"/>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29"/>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9"/>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slide" type="title">
  <p:cSld name="TITLE">
    <p:spTree>
      <p:nvGrpSpPr>
        <p:cNvPr id="108" name="Shape 108"/>
        <p:cNvGrpSpPr/>
        <p:nvPr/>
      </p:nvGrpSpPr>
      <p:grpSpPr>
        <a:xfrm>
          <a:off x="0" y="0"/>
          <a:ext cx="0" cy="0"/>
          <a:chOff x="0" y="0"/>
          <a:chExt cx="0" cy="0"/>
        </a:xfrm>
      </p:grpSpPr>
      <p:sp>
        <p:nvSpPr>
          <p:cNvPr id="109" name="Google Shape;109;p31"/>
          <p:cNvSpPr/>
          <p:nvPr/>
        </p:nvSpPr>
        <p:spPr>
          <a:xfrm>
            <a:off x="0" y="5669281"/>
            <a:ext cx="12192000" cy="1188720"/>
          </a:xfrm>
          <a:prstGeom prst="rect">
            <a:avLst/>
          </a:prstGeom>
          <a:solidFill>
            <a:srgbClr val="0048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 name="Google Shape;110;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2" name="Google Shape;112;p31"/>
          <p:cNvSpPr/>
          <p:nvPr/>
        </p:nvSpPr>
        <p:spPr>
          <a:xfrm>
            <a:off x="10938933" y="0"/>
            <a:ext cx="1242786" cy="5669281"/>
          </a:xfrm>
          <a:prstGeom prst="rect">
            <a:avLst/>
          </a:prstGeom>
          <a:solidFill>
            <a:srgbClr val="0055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13" name="Google Shape;113;p31"/>
          <p:cNvPicPr preferRelativeResize="0"/>
          <p:nvPr/>
        </p:nvPicPr>
        <p:blipFill rotWithShape="1">
          <a:blip r:embed="rId2">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elslide">
  <p:cSld name="4_Titelslide">
    <p:spTree>
      <p:nvGrpSpPr>
        <p:cNvPr id="114" name="Shape 114"/>
        <p:cNvGrpSpPr/>
        <p:nvPr/>
      </p:nvGrpSpPr>
      <p:grpSpPr>
        <a:xfrm>
          <a:off x="0" y="0"/>
          <a:ext cx="0" cy="0"/>
          <a:chOff x="0" y="0"/>
          <a:chExt cx="0" cy="0"/>
        </a:xfrm>
      </p:grpSpPr>
      <p:pic>
        <p:nvPicPr>
          <p:cNvPr id="115" name="Google Shape;115;p3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16" name="Google Shape;116;p32"/>
          <p:cNvPicPr preferRelativeResize="0"/>
          <p:nvPr/>
        </p:nvPicPr>
        <p:blipFill rotWithShape="1">
          <a:blip r:embed="rId3">
            <a:alphaModFix/>
          </a:blip>
          <a:srcRect b="0" l="0" r="0" t="0"/>
          <a:stretch/>
        </p:blipFill>
        <p:spPr>
          <a:xfrm>
            <a:off x="1039442" y="907045"/>
            <a:ext cx="5065896" cy="5065896"/>
          </a:xfrm>
          <a:prstGeom prst="rect">
            <a:avLst/>
          </a:prstGeom>
          <a:noFill/>
          <a:ln>
            <a:noFill/>
          </a:ln>
        </p:spPr>
      </p:pic>
      <p:sp>
        <p:nvSpPr>
          <p:cNvPr id="117" name="Google Shape;117;p32"/>
          <p:cNvSpPr txBox="1"/>
          <p:nvPr>
            <p:ph idx="1" type="subTitle"/>
          </p:nvPr>
        </p:nvSpPr>
        <p:spPr>
          <a:xfrm>
            <a:off x="1335504" y="3974974"/>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8" name="Google Shape;118;p32"/>
          <p:cNvSpPr txBox="1"/>
          <p:nvPr>
            <p:ph type="ctrTitle"/>
          </p:nvPr>
        </p:nvSpPr>
        <p:spPr>
          <a:xfrm>
            <a:off x="1201051" y="1501780"/>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19" name="Google Shape;119;p32"/>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elslide">
  <p:cSld name="3_Titelslide">
    <p:spTree>
      <p:nvGrpSpPr>
        <p:cNvPr id="120" name="Shape 120"/>
        <p:cNvGrpSpPr/>
        <p:nvPr/>
      </p:nvGrpSpPr>
      <p:grpSpPr>
        <a:xfrm>
          <a:off x="0" y="0"/>
          <a:ext cx="0" cy="0"/>
          <a:chOff x="0" y="0"/>
          <a:chExt cx="0" cy="0"/>
        </a:xfrm>
      </p:grpSpPr>
      <p:pic>
        <p:nvPicPr>
          <p:cNvPr id="121" name="Google Shape;121;p33"/>
          <p:cNvPicPr preferRelativeResize="0"/>
          <p:nvPr/>
        </p:nvPicPr>
        <p:blipFill rotWithShape="1">
          <a:blip r:embed="rId2">
            <a:alphaModFix/>
          </a:blip>
          <a:srcRect b="0" l="0" r="0" t="0"/>
          <a:stretch/>
        </p:blipFill>
        <p:spPr>
          <a:xfrm>
            <a:off x="0" y="-7813"/>
            <a:ext cx="12192000" cy="6858000"/>
          </a:xfrm>
          <a:prstGeom prst="rect">
            <a:avLst/>
          </a:prstGeom>
          <a:noFill/>
          <a:ln>
            <a:noFill/>
          </a:ln>
        </p:spPr>
      </p:pic>
      <p:sp>
        <p:nvSpPr>
          <p:cNvPr id="122" name="Google Shape;122;p33"/>
          <p:cNvSpPr/>
          <p:nvPr/>
        </p:nvSpPr>
        <p:spPr>
          <a:xfrm>
            <a:off x="0" y="0"/>
            <a:ext cx="12192000" cy="6850187"/>
          </a:xfrm>
          <a:prstGeom prst="rect">
            <a:avLst/>
          </a:prstGeom>
          <a:gradFill>
            <a:gsLst>
              <a:gs pos="0">
                <a:srgbClr val="005556"/>
              </a:gs>
              <a:gs pos="38000">
                <a:srgbClr val="939393">
                  <a:alpha val="0"/>
                </a:srgbClr>
              </a:gs>
              <a:gs pos="100000">
                <a:srgbClr val="939393">
                  <a:alpha val="0"/>
                </a:srgbClr>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3" name="Google Shape;123;p33"/>
          <p:cNvPicPr preferRelativeResize="0"/>
          <p:nvPr/>
        </p:nvPicPr>
        <p:blipFill rotWithShape="1">
          <a:blip r:embed="rId3">
            <a:alphaModFix/>
          </a:blip>
          <a:srcRect b="0" l="0" r="0" t="0"/>
          <a:stretch/>
        </p:blipFill>
        <p:spPr>
          <a:xfrm>
            <a:off x="1900099" y="156307"/>
            <a:ext cx="4275015" cy="4275015"/>
          </a:xfrm>
          <a:prstGeom prst="rect">
            <a:avLst/>
          </a:prstGeom>
          <a:noFill/>
          <a:ln>
            <a:noFill/>
          </a:ln>
        </p:spPr>
      </p:pic>
      <p:sp>
        <p:nvSpPr>
          <p:cNvPr id="124" name="Google Shape;124;p33"/>
          <p:cNvSpPr txBox="1"/>
          <p:nvPr>
            <p:ph type="ctrTitle"/>
          </p:nvPr>
        </p:nvSpPr>
        <p:spPr>
          <a:xfrm>
            <a:off x="1795827" y="618181"/>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33"/>
          <p:cNvSpPr txBox="1"/>
          <p:nvPr>
            <p:ph idx="1" type="subTitle"/>
          </p:nvPr>
        </p:nvSpPr>
        <p:spPr>
          <a:xfrm>
            <a:off x="1900099" y="3232839"/>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6" name="Google Shape;126;p33"/>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elslide">
  <p:cSld name="1_Titelslide">
    <p:spTree>
      <p:nvGrpSpPr>
        <p:cNvPr id="127" name="Shape 127"/>
        <p:cNvGrpSpPr/>
        <p:nvPr/>
      </p:nvGrpSpPr>
      <p:grpSpPr>
        <a:xfrm>
          <a:off x="0" y="0"/>
          <a:ext cx="0" cy="0"/>
          <a:chOff x="0" y="0"/>
          <a:chExt cx="0" cy="0"/>
        </a:xfrm>
      </p:grpSpPr>
      <p:sp>
        <p:nvSpPr>
          <p:cNvPr id="128" name="Google Shape;128;p34"/>
          <p:cNvSpPr/>
          <p:nvPr/>
        </p:nvSpPr>
        <p:spPr>
          <a:xfrm>
            <a:off x="0" y="0"/>
            <a:ext cx="12181719" cy="5669281"/>
          </a:xfrm>
          <a:prstGeom prst="rect">
            <a:avLst/>
          </a:prstGeom>
          <a:solidFill>
            <a:srgbClr val="0055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9" name="Google Shape;129;p34"/>
          <p:cNvPicPr preferRelativeResize="0"/>
          <p:nvPr/>
        </p:nvPicPr>
        <p:blipFill rotWithShape="1">
          <a:blip r:embed="rId2">
            <a:alphaModFix/>
          </a:blip>
          <a:srcRect b="0" l="0" r="0" t="0"/>
          <a:stretch/>
        </p:blipFill>
        <p:spPr>
          <a:xfrm>
            <a:off x="922" y="2643809"/>
            <a:ext cx="12179874" cy="2926096"/>
          </a:xfrm>
          <a:prstGeom prst="rect">
            <a:avLst/>
          </a:prstGeom>
          <a:noFill/>
          <a:ln>
            <a:noFill/>
          </a:ln>
        </p:spPr>
      </p:pic>
      <p:sp>
        <p:nvSpPr>
          <p:cNvPr id="130" name="Google Shape;130;p34"/>
          <p:cNvSpPr/>
          <p:nvPr/>
        </p:nvSpPr>
        <p:spPr>
          <a:xfrm>
            <a:off x="0" y="5669281"/>
            <a:ext cx="12192000" cy="1188720"/>
          </a:xfrm>
          <a:prstGeom prst="rect">
            <a:avLst/>
          </a:prstGeom>
          <a:solidFill>
            <a:srgbClr val="0048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1" name="Google Shape;131;p34"/>
          <p:cNvPicPr preferRelativeResize="0"/>
          <p:nvPr/>
        </p:nvPicPr>
        <p:blipFill rotWithShape="1">
          <a:blip r:embed="rId3">
            <a:alphaModFix/>
          </a:blip>
          <a:srcRect b="0" l="0" r="0" t="0"/>
          <a:stretch/>
        </p:blipFill>
        <p:spPr>
          <a:xfrm flipH="1">
            <a:off x="776056" y="2303284"/>
            <a:ext cx="1629484" cy="4329547"/>
          </a:xfrm>
          <a:prstGeom prst="rect">
            <a:avLst/>
          </a:prstGeom>
          <a:noFill/>
          <a:ln>
            <a:noFill/>
          </a:ln>
        </p:spPr>
      </p:pic>
      <p:sp>
        <p:nvSpPr>
          <p:cNvPr id="132" name="Google Shape;132;p34"/>
          <p:cNvSpPr txBox="1"/>
          <p:nvPr>
            <p:ph type="ctrTitle"/>
          </p:nvPr>
        </p:nvSpPr>
        <p:spPr>
          <a:xfrm>
            <a:off x="1518859" y="299710"/>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34"/>
          <p:cNvSpPr txBox="1"/>
          <p:nvPr>
            <p:ph idx="1" type="subTitle"/>
          </p:nvPr>
        </p:nvSpPr>
        <p:spPr>
          <a:xfrm>
            <a:off x="1524000" y="2784382"/>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34" name="Google Shape;134;p34"/>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g indholdsobjekt" type="obj">
  <p:cSld name="OBJECT">
    <p:spTree>
      <p:nvGrpSpPr>
        <p:cNvPr id="135" name="Shape 135"/>
        <p:cNvGrpSpPr/>
        <p:nvPr/>
      </p:nvGrpSpPr>
      <p:grpSpPr>
        <a:xfrm>
          <a:off x="0" y="0"/>
          <a:ext cx="0" cy="0"/>
          <a:chOff x="0" y="0"/>
          <a:chExt cx="0" cy="0"/>
        </a:xfrm>
      </p:grpSpPr>
      <p:sp>
        <p:nvSpPr>
          <p:cNvPr id="136" name="Google Shape;136;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35"/>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5"/>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35"/>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fsnitsoverskrift" type="secHead">
  <p:cSld name="SECTION_HEADER">
    <p:spTree>
      <p:nvGrpSpPr>
        <p:cNvPr id="141" name="Shape 141"/>
        <p:cNvGrpSpPr/>
        <p:nvPr/>
      </p:nvGrpSpPr>
      <p:grpSpPr>
        <a:xfrm>
          <a:off x="0" y="0"/>
          <a:ext cx="0" cy="0"/>
          <a:chOff x="0" y="0"/>
          <a:chExt cx="0" cy="0"/>
        </a:xfrm>
      </p:grpSpPr>
      <p:sp>
        <p:nvSpPr>
          <p:cNvPr id="142" name="Google Shape;142;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4" name="Google Shape;144;p36"/>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36"/>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36"/>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 indholdsobjekter" type="twoObj">
  <p:cSld name="TWO_OBJECTS">
    <p:spTree>
      <p:nvGrpSpPr>
        <p:cNvPr id="147" name="Shape 147"/>
        <p:cNvGrpSpPr/>
        <p:nvPr/>
      </p:nvGrpSpPr>
      <p:grpSpPr>
        <a:xfrm>
          <a:off x="0" y="0"/>
          <a:ext cx="0" cy="0"/>
          <a:chOff x="0" y="0"/>
          <a:chExt cx="0" cy="0"/>
        </a:xfrm>
      </p:grpSpPr>
      <p:sp>
        <p:nvSpPr>
          <p:cNvPr id="148" name="Google Shape;14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3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37"/>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37"/>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37"/>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g indholdsobjekt" type="obj">
  <p:cSld name="OBJECT">
    <p:spTree>
      <p:nvGrpSpPr>
        <p:cNvPr id="24" name="Shape 24"/>
        <p:cNvGrpSpPr/>
        <p:nvPr/>
      </p:nvGrpSpPr>
      <p:grpSpPr>
        <a:xfrm>
          <a:off x="0" y="0"/>
          <a:ext cx="0" cy="0"/>
          <a:chOff x="0" y="0"/>
          <a:chExt cx="0" cy="0"/>
        </a:xfrm>
      </p:grpSpPr>
      <p:sp>
        <p:nvSpPr>
          <p:cNvPr id="25" name="Google Shape;25;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19"/>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9"/>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9"/>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menligning" type="twoTxTwoObj">
  <p:cSld name="TWO_OBJECTS_WITH_TEXT">
    <p:spTree>
      <p:nvGrpSpPr>
        <p:cNvPr id="154" name="Shape 154"/>
        <p:cNvGrpSpPr/>
        <p:nvPr/>
      </p:nvGrpSpPr>
      <p:grpSpPr>
        <a:xfrm>
          <a:off x="0" y="0"/>
          <a:ext cx="0" cy="0"/>
          <a:chOff x="0" y="0"/>
          <a:chExt cx="0" cy="0"/>
        </a:xfrm>
      </p:grpSpPr>
      <p:sp>
        <p:nvSpPr>
          <p:cNvPr id="155" name="Google Shape;155;p3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3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7" name="Google Shape;157;p3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3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9" name="Google Shape;159;p3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38"/>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38"/>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38"/>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un titel">
  <p:cSld name="Kun titel">
    <p:spTree>
      <p:nvGrpSpPr>
        <p:cNvPr id="163" name="Shape 163"/>
        <p:cNvGrpSpPr/>
        <p:nvPr/>
      </p:nvGrpSpPr>
      <p:grpSpPr>
        <a:xfrm>
          <a:off x="0" y="0"/>
          <a:ext cx="0" cy="0"/>
          <a:chOff x="0" y="0"/>
          <a:chExt cx="0" cy="0"/>
        </a:xfrm>
      </p:grpSpPr>
      <p:sp>
        <p:nvSpPr>
          <p:cNvPr id="164" name="Google Shape;164;p39"/>
          <p:cNvSpPr/>
          <p:nvPr>
            <p:ph idx="2" type="pic"/>
          </p:nvPr>
        </p:nvSpPr>
        <p:spPr>
          <a:xfrm>
            <a:off x="0" y="0"/>
            <a:ext cx="12192000"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5" name="Google Shape;165;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39"/>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39"/>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39"/>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dhold med billedtekst" type="objTx">
  <p:cSld name="OBJECT_WITH_CAPTION_TEXT">
    <p:spTree>
      <p:nvGrpSpPr>
        <p:cNvPr id="169" name="Shape 169"/>
        <p:cNvGrpSpPr/>
        <p:nvPr/>
      </p:nvGrpSpPr>
      <p:grpSpPr>
        <a:xfrm>
          <a:off x="0" y="0"/>
          <a:ext cx="0" cy="0"/>
          <a:chOff x="0" y="0"/>
          <a:chExt cx="0" cy="0"/>
        </a:xfrm>
      </p:grpSpPr>
      <p:sp>
        <p:nvSpPr>
          <p:cNvPr id="170" name="Google Shape;170;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4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72" name="Google Shape;172;p4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3" name="Google Shape;173;p40"/>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40"/>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40"/>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lede med billedtekst" type="picTx">
  <p:cSld name="PICTURE_WITH_CAPTION_TEXT">
    <p:spTree>
      <p:nvGrpSpPr>
        <p:cNvPr id="176" name="Shape 176"/>
        <p:cNvGrpSpPr/>
        <p:nvPr/>
      </p:nvGrpSpPr>
      <p:grpSpPr>
        <a:xfrm>
          <a:off x="0" y="0"/>
          <a:ext cx="0" cy="0"/>
          <a:chOff x="0" y="0"/>
          <a:chExt cx="0" cy="0"/>
        </a:xfrm>
      </p:grpSpPr>
      <p:sp>
        <p:nvSpPr>
          <p:cNvPr id="177" name="Google Shape;177;p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4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79" name="Google Shape;179;p4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0" name="Google Shape;180;p41"/>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41"/>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41"/>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slide" type="title">
  <p:cSld name="TITLE">
    <p:bg>
      <p:bgPr>
        <a:solidFill>
          <a:schemeClr val="accent2"/>
        </a:solidFill>
      </p:bgPr>
    </p:bg>
    <p:spTree>
      <p:nvGrpSpPr>
        <p:cNvPr id="192" name="Shape 192"/>
        <p:cNvGrpSpPr/>
        <p:nvPr/>
      </p:nvGrpSpPr>
      <p:grpSpPr>
        <a:xfrm>
          <a:off x="0" y="0"/>
          <a:ext cx="0" cy="0"/>
          <a:chOff x="0" y="0"/>
          <a:chExt cx="0" cy="0"/>
        </a:xfrm>
      </p:grpSpPr>
      <p:sp>
        <p:nvSpPr>
          <p:cNvPr id="193" name="Google Shape;193;p43"/>
          <p:cNvSpPr/>
          <p:nvPr/>
        </p:nvSpPr>
        <p:spPr>
          <a:xfrm>
            <a:off x="7975600" y="0"/>
            <a:ext cx="4206119" cy="566928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43"/>
          <p:cNvSpPr/>
          <p:nvPr/>
        </p:nvSpPr>
        <p:spPr>
          <a:xfrm>
            <a:off x="0" y="5669281"/>
            <a:ext cx="12192000" cy="1188720"/>
          </a:xfrm>
          <a:prstGeom prst="rect">
            <a:avLst/>
          </a:prstGeom>
          <a:solidFill>
            <a:srgbClr val="A45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63D25"/>
              </a:solidFill>
              <a:latin typeface="Arial"/>
              <a:ea typeface="Arial"/>
              <a:cs typeface="Arial"/>
              <a:sym typeface="Arial"/>
            </a:endParaRPr>
          </a:p>
        </p:txBody>
      </p:sp>
      <p:sp>
        <p:nvSpPr>
          <p:cNvPr id="195" name="Google Shape;195;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97" name="Google Shape;197;p43"/>
          <p:cNvPicPr preferRelativeResize="0"/>
          <p:nvPr/>
        </p:nvPicPr>
        <p:blipFill rotWithShape="1">
          <a:blip r:embed="rId2">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elslide">
  <p:cSld name="2_Titelslide">
    <p:bg>
      <p:bgPr>
        <a:solidFill>
          <a:schemeClr val="accent2"/>
        </a:solidFill>
      </p:bgPr>
    </p:bg>
    <p:spTree>
      <p:nvGrpSpPr>
        <p:cNvPr id="198" name="Shape 198"/>
        <p:cNvGrpSpPr/>
        <p:nvPr/>
      </p:nvGrpSpPr>
      <p:grpSpPr>
        <a:xfrm>
          <a:off x="0" y="0"/>
          <a:ext cx="0" cy="0"/>
          <a:chOff x="0" y="0"/>
          <a:chExt cx="0" cy="0"/>
        </a:xfrm>
      </p:grpSpPr>
      <p:pic>
        <p:nvPicPr>
          <p:cNvPr id="199" name="Google Shape;199;p4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00" name="Google Shape;200;p44"/>
          <p:cNvPicPr preferRelativeResize="0"/>
          <p:nvPr/>
        </p:nvPicPr>
        <p:blipFill rotWithShape="1">
          <a:blip r:embed="rId3">
            <a:alphaModFix/>
          </a:blip>
          <a:srcRect b="0" l="0" r="0" t="0"/>
          <a:stretch/>
        </p:blipFill>
        <p:spPr>
          <a:xfrm>
            <a:off x="1039442" y="907045"/>
            <a:ext cx="5065896" cy="5065896"/>
          </a:xfrm>
          <a:prstGeom prst="rect">
            <a:avLst/>
          </a:prstGeom>
          <a:noFill/>
          <a:ln>
            <a:noFill/>
          </a:ln>
        </p:spPr>
      </p:pic>
      <p:sp>
        <p:nvSpPr>
          <p:cNvPr id="201" name="Google Shape;201;p44"/>
          <p:cNvSpPr txBox="1"/>
          <p:nvPr>
            <p:ph idx="1" type="subTitle"/>
          </p:nvPr>
        </p:nvSpPr>
        <p:spPr>
          <a:xfrm>
            <a:off x="1335504" y="3974974"/>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2" name="Google Shape;202;p44"/>
          <p:cNvSpPr txBox="1"/>
          <p:nvPr>
            <p:ph type="ctrTitle"/>
          </p:nvPr>
        </p:nvSpPr>
        <p:spPr>
          <a:xfrm>
            <a:off x="1201051" y="1501780"/>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03" name="Google Shape;203;p44"/>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elslide">
  <p:cSld name="3_Titelslide">
    <p:bg>
      <p:bgPr>
        <a:solidFill>
          <a:schemeClr val="accent2"/>
        </a:solidFill>
      </p:bgPr>
    </p:bg>
    <p:spTree>
      <p:nvGrpSpPr>
        <p:cNvPr id="204" name="Shape 204"/>
        <p:cNvGrpSpPr/>
        <p:nvPr/>
      </p:nvGrpSpPr>
      <p:grpSpPr>
        <a:xfrm>
          <a:off x="0" y="0"/>
          <a:ext cx="0" cy="0"/>
          <a:chOff x="0" y="0"/>
          <a:chExt cx="0" cy="0"/>
        </a:xfrm>
      </p:grpSpPr>
      <p:pic>
        <p:nvPicPr>
          <p:cNvPr id="205" name="Google Shape;205;p45"/>
          <p:cNvPicPr preferRelativeResize="0"/>
          <p:nvPr/>
        </p:nvPicPr>
        <p:blipFill rotWithShape="1">
          <a:blip r:embed="rId2">
            <a:alphaModFix/>
          </a:blip>
          <a:srcRect b="0" l="0" r="0" t="0"/>
          <a:stretch/>
        </p:blipFill>
        <p:spPr>
          <a:xfrm>
            <a:off x="0" y="-7813"/>
            <a:ext cx="12192000" cy="6858000"/>
          </a:xfrm>
          <a:prstGeom prst="rect">
            <a:avLst/>
          </a:prstGeom>
          <a:noFill/>
          <a:ln>
            <a:noFill/>
          </a:ln>
        </p:spPr>
      </p:pic>
      <p:sp>
        <p:nvSpPr>
          <p:cNvPr id="206" name="Google Shape;206;p45"/>
          <p:cNvSpPr/>
          <p:nvPr/>
        </p:nvSpPr>
        <p:spPr>
          <a:xfrm>
            <a:off x="0" y="0"/>
            <a:ext cx="12192000" cy="6850187"/>
          </a:xfrm>
          <a:prstGeom prst="rect">
            <a:avLst/>
          </a:prstGeom>
          <a:gradFill>
            <a:gsLst>
              <a:gs pos="0">
                <a:srgbClr val="C36700"/>
              </a:gs>
              <a:gs pos="38000">
                <a:srgbClr val="939393">
                  <a:alpha val="0"/>
                </a:srgbClr>
              </a:gs>
              <a:gs pos="100000">
                <a:srgbClr val="939393">
                  <a:alpha val="0"/>
                </a:srgbClr>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07" name="Google Shape;207;p45"/>
          <p:cNvPicPr preferRelativeResize="0"/>
          <p:nvPr/>
        </p:nvPicPr>
        <p:blipFill rotWithShape="1">
          <a:blip r:embed="rId3">
            <a:alphaModFix/>
          </a:blip>
          <a:srcRect b="0" l="0" r="0" t="0"/>
          <a:stretch/>
        </p:blipFill>
        <p:spPr>
          <a:xfrm>
            <a:off x="1900099" y="156307"/>
            <a:ext cx="4275015" cy="4275015"/>
          </a:xfrm>
          <a:prstGeom prst="rect">
            <a:avLst/>
          </a:prstGeom>
          <a:noFill/>
          <a:ln>
            <a:noFill/>
          </a:ln>
        </p:spPr>
      </p:pic>
      <p:sp>
        <p:nvSpPr>
          <p:cNvPr id="208" name="Google Shape;208;p45"/>
          <p:cNvSpPr txBox="1"/>
          <p:nvPr>
            <p:ph type="ctrTitle"/>
          </p:nvPr>
        </p:nvSpPr>
        <p:spPr>
          <a:xfrm>
            <a:off x="1795827" y="618181"/>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45"/>
          <p:cNvSpPr txBox="1"/>
          <p:nvPr>
            <p:ph idx="1" type="subTitle"/>
          </p:nvPr>
        </p:nvSpPr>
        <p:spPr>
          <a:xfrm>
            <a:off x="1900099" y="3232839"/>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10" name="Google Shape;210;p45"/>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elslide">
  <p:cSld name="1_Titelslide">
    <p:bg>
      <p:bgPr>
        <a:solidFill>
          <a:schemeClr val="accent2"/>
        </a:solidFill>
      </p:bgPr>
    </p:bg>
    <p:spTree>
      <p:nvGrpSpPr>
        <p:cNvPr id="211" name="Shape 211"/>
        <p:cNvGrpSpPr/>
        <p:nvPr/>
      </p:nvGrpSpPr>
      <p:grpSpPr>
        <a:xfrm>
          <a:off x="0" y="0"/>
          <a:ext cx="0" cy="0"/>
          <a:chOff x="0" y="0"/>
          <a:chExt cx="0" cy="0"/>
        </a:xfrm>
      </p:grpSpPr>
      <p:sp>
        <p:nvSpPr>
          <p:cNvPr id="212" name="Google Shape;212;p46"/>
          <p:cNvSpPr/>
          <p:nvPr/>
        </p:nvSpPr>
        <p:spPr>
          <a:xfrm>
            <a:off x="0" y="0"/>
            <a:ext cx="12181719" cy="566928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3" name="Google Shape;213;p46"/>
          <p:cNvPicPr preferRelativeResize="0"/>
          <p:nvPr/>
        </p:nvPicPr>
        <p:blipFill rotWithShape="1">
          <a:blip r:embed="rId2">
            <a:alphaModFix/>
          </a:blip>
          <a:srcRect b="0" l="0" r="0" t="0"/>
          <a:stretch/>
        </p:blipFill>
        <p:spPr>
          <a:xfrm>
            <a:off x="922" y="2643809"/>
            <a:ext cx="12179874" cy="2926096"/>
          </a:xfrm>
          <a:prstGeom prst="rect">
            <a:avLst/>
          </a:prstGeom>
          <a:noFill/>
          <a:ln>
            <a:noFill/>
          </a:ln>
        </p:spPr>
      </p:pic>
      <p:sp>
        <p:nvSpPr>
          <p:cNvPr id="214" name="Google Shape;214;p46"/>
          <p:cNvSpPr/>
          <p:nvPr/>
        </p:nvSpPr>
        <p:spPr>
          <a:xfrm>
            <a:off x="0" y="5669281"/>
            <a:ext cx="12192000" cy="1188720"/>
          </a:xfrm>
          <a:prstGeom prst="rect">
            <a:avLst/>
          </a:prstGeom>
          <a:solidFill>
            <a:srgbClr val="A456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B63D25"/>
              </a:solidFill>
              <a:latin typeface="Arial"/>
              <a:ea typeface="Arial"/>
              <a:cs typeface="Arial"/>
              <a:sym typeface="Arial"/>
            </a:endParaRPr>
          </a:p>
        </p:txBody>
      </p:sp>
      <p:pic>
        <p:nvPicPr>
          <p:cNvPr id="215" name="Google Shape;215;p46"/>
          <p:cNvPicPr preferRelativeResize="0"/>
          <p:nvPr/>
        </p:nvPicPr>
        <p:blipFill rotWithShape="1">
          <a:blip r:embed="rId3">
            <a:alphaModFix/>
          </a:blip>
          <a:srcRect b="0" l="0" r="0" t="0"/>
          <a:stretch/>
        </p:blipFill>
        <p:spPr>
          <a:xfrm flipH="1">
            <a:off x="776056" y="2303284"/>
            <a:ext cx="1629484" cy="4329547"/>
          </a:xfrm>
          <a:prstGeom prst="rect">
            <a:avLst/>
          </a:prstGeom>
          <a:noFill/>
          <a:ln>
            <a:noFill/>
          </a:ln>
        </p:spPr>
      </p:pic>
      <p:sp>
        <p:nvSpPr>
          <p:cNvPr id="216" name="Google Shape;216;p46"/>
          <p:cNvSpPr txBox="1"/>
          <p:nvPr>
            <p:ph type="ctrTitle"/>
          </p:nvPr>
        </p:nvSpPr>
        <p:spPr>
          <a:xfrm>
            <a:off x="1518859" y="299710"/>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46"/>
          <p:cNvSpPr txBox="1"/>
          <p:nvPr>
            <p:ph idx="1" type="subTitle"/>
          </p:nvPr>
        </p:nvSpPr>
        <p:spPr>
          <a:xfrm>
            <a:off x="1524000" y="2784382"/>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18" name="Google Shape;218;p46"/>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g indholdsobjekt" type="obj">
  <p:cSld name="OBJECT">
    <p:bg>
      <p:bgPr>
        <a:solidFill>
          <a:schemeClr val="accent2"/>
        </a:solidFill>
      </p:bgPr>
    </p:bg>
    <p:spTree>
      <p:nvGrpSpPr>
        <p:cNvPr id="219" name="Shape 219"/>
        <p:cNvGrpSpPr/>
        <p:nvPr/>
      </p:nvGrpSpPr>
      <p:grpSpPr>
        <a:xfrm>
          <a:off x="0" y="0"/>
          <a:ext cx="0" cy="0"/>
          <a:chOff x="0" y="0"/>
          <a:chExt cx="0" cy="0"/>
        </a:xfrm>
      </p:grpSpPr>
      <p:sp>
        <p:nvSpPr>
          <p:cNvPr id="220" name="Google Shape;220;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47"/>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47"/>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47"/>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fsnitsoverskrift" type="secHead">
  <p:cSld name="SECTION_HEADER">
    <p:bg>
      <p:bgPr>
        <a:solidFill>
          <a:schemeClr val="accent2"/>
        </a:solidFill>
      </p:bgPr>
    </p:bg>
    <p:spTree>
      <p:nvGrpSpPr>
        <p:cNvPr id="225" name="Shape 225"/>
        <p:cNvGrpSpPr/>
        <p:nvPr/>
      </p:nvGrpSpPr>
      <p:grpSpPr>
        <a:xfrm>
          <a:off x="0" y="0"/>
          <a:ext cx="0" cy="0"/>
          <a:chOff x="0" y="0"/>
          <a:chExt cx="0" cy="0"/>
        </a:xfrm>
      </p:grpSpPr>
      <p:sp>
        <p:nvSpPr>
          <p:cNvPr id="226" name="Google Shape;226;p4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4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8" name="Google Shape;228;p48"/>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48"/>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48"/>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elslide">
  <p:cSld name="2_Titelslide">
    <p:spTree>
      <p:nvGrpSpPr>
        <p:cNvPr id="30" name="Shape 30"/>
        <p:cNvGrpSpPr/>
        <p:nvPr/>
      </p:nvGrpSpPr>
      <p:grpSpPr>
        <a:xfrm>
          <a:off x="0" y="0"/>
          <a:ext cx="0" cy="0"/>
          <a:chOff x="0" y="0"/>
          <a:chExt cx="0" cy="0"/>
        </a:xfrm>
      </p:grpSpPr>
      <p:pic>
        <p:nvPicPr>
          <p:cNvPr id="31" name="Google Shape;31;p2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2" name="Google Shape;32;p20"/>
          <p:cNvPicPr preferRelativeResize="0"/>
          <p:nvPr/>
        </p:nvPicPr>
        <p:blipFill rotWithShape="1">
          <a:blip r:embed="rId3">
            <a:alphaModFix/>
          </a:blip>
          <a:srcRect b="0" l="0" r="0" t="0"/>
          <a:stretch/>
        </p:blipFill>
        <p:spPr>
          <a:xfrm>
            <a:off x="1039442" y="907045"/>
            <a:ext cx="5065896" cy="5065896"/>
          </a:xfrm>
          <a:prstGeom prst="rect">
            <a:avLst/>
          </a:prstGeom>
          <a:noFill/>
          <a:ln>
            <a:noFill/>
          </a:ln>
        </p:spPr>
      </p:pic>
      <p:sp>
        <p:nvSpPr>
          <p:cNvPr id="33" name="Google Shape;33;p20"/>
          <p:cNvSpPr txBox="1"/>
          <p:nvPr>
            <p:ph idx="1" type="subTitle"/>
          </p:nvPr>
        </p:nvSpPr>
        <p:spPr>
          <a:xfrm>
            <a:off x="1384346" y="4116438"/>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4" name="Google Shape;34;p20"/>
          <p:cNvSpPr txBox="1"/>
          <p:nvPr>
            <p:ph type="ctrTitle"/>
          </p:nvPr>
        </p:nvSpPr>
        <p:spPr>
          <a:xfrm>
            <a:off x="1201051" y="1501780"/>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5" name="Google Shape;35;p20"/>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 indholdsobjekter" type="twoObj">
  <p:cSld name="TWO_OBJECTS">
    <p:bg>
      <p:bgPr>
        <a:solidFill>
          <a:schemeClr val="accent2"/>
        </a:solidFill>
      </p:bgPr>
    </p:bg>
    <p:spTree>
      <p:nvGrpSpPr>
        <p:cNvPr id="231" name="Shape 231"/>
        <p:cNvGrpSpPr/>
        <p:nvPr/>
      </p:nvGrpSpPr>
      <p:grpSpPr>
        <a:xfrm>
          <a:off x="0" y="0"/>
          <a:ext cx="0" cy="0"/>
          <a:chOff x="0" y="0"/>
          <a:chExt cx="0" cy="0"/>
        </a:xfrm>
      </p:grpSpPr>
      <p:sp>
        <p:nvSpPr>
          <p:cNvPr id="232" name="Google Shape;232;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49"/>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49"/>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49"/>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menligning" type="twoTxTwoObj">
  <p:cSld name="TWO_OBJECTS_WITH_TEXT">
    <p:bg>
      <p:bgPr>
        <a:solidFill>
          <a:schemeClr val="accent2"/>
        </a:solidFill>
      </p:bgPr>
    </p:bg>
    <p:spTree>
      <p:nvGrpSpPr>
        <p:cNvPr id="238" name="Shape 238"/>
        <p:cNvGrpSpPr/>
        <p:nvPr/>
      </p:nvGrpSpPr>
      <p:grpSpPr>
        <a:xfrm>
          <a:off x="0" y="0"/>
          <a:ext cx="0" cy="0"/>
          <a:chOff x="0" y="0"/>
          <a:chExt cx="0" cy="0"/>
        </a:xfrm>
      </p:grpSpPr>
      <p:sp>
        <p:nvSpPr>
          <p:cNvPr id="239" name="Google Shape;239;p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1" name="Google Shape;241;p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3" name="Google Shape;243;p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50"/>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50"/>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50"/>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un titel">
  <p:cSld name="Kun titel">
    <p:bg>
      <p:bgPr>
        <a:solidFill>
          <a:schemeClr val="accent2"/>
        </a:solidFill>
      </p:bgPr>
    </p:bg>
    <p:spTree>
      <p:nvGrpSpPr>
        <p:cNvPr id="247" name="Shape 247"/>
        <p:cNvGrpSpPr/>
        <p:nvPr/>
      </p:nvGrpSpPr>
      <p:grpSpPr>
        <a:xfrm>
          <a:off x="0" y="0"/>
          <a:ext cx="0" cy="0"/>
          <a:chOff x="0" y="0"/>
          <a:chExt cx="0" cy="0"/>
        </a:xfrm>
      </p:grpSpPr>
      <p:sp>
        <p:nvSpPr>
          <p:cNvPr id="248" name="Google Shape;248;p51"/>
          <p:cNvSpPr/>
          <p:nvPr>
            <p:ph idx="2" type="pic"/>
          </p:nvPr>
        </p:nvSpPr>
        <p:spPr>
          <a:xfrm>
            <a:off x="0" y="0"/>
            <a:ext cx="12192000"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9" name="Google Shape;24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51"/>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1" name="Google Shape;251;p51"/>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51"/>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dhold med billedtekst" type="objTx">
  <p:cSld name="OBJECT_WITH_CAPTION_TEXT">
    <p:bg>
      <p:bgPr>
        <a:solidFill>
          <a:schemeClr val="accent2"/>
        </a:solidFill>
      </p:bgPr>
    </p:bg>
    <p:spTree>
      <p:nvGrpSpPr>
        <p:cNvPr id="253" name="Shape 253"/>
        <p:cNvGrpSpPr/>
        <p:nvPr/>
      </p:nvGrpSpPr>
      <p:grpSpPr>
        <a:xfrm>
          <a:off x="0" y="0"/>
          <a:ext cx="0" cy="0"/>
          <a:chOff x="0" y="0"/>
          <a:chExt cx="0" cy="0"/>
        </a:xfrm>
      </p:grpSpPr>
      <p:sp>
        <p:nvSpPr>
          <p:cNvPr id="254" name="Google Shape;254;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5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56" name="Google Shape;256;p5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7" name="Google Shape;257;p52"/>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52"/>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52"/>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lede med billedtekst" type="picTx">
  <p:cSld name="PICTURE_WITH_CAPTION_TEXT">
    <p:bg>
      <p:bgPr>
        <a:solidFill>
          <a:schemeClr val="accent2"/>
        </a:solidFill>
      </p:bgPr>
    </p:bg>
    <p:spTree>
      <p:nvGrpSpPr>
        <p:cNvPr id="260" name="Shape 260"/>
        <p:cNvGrpSpPr/>
        <p:nvPr/>
      </p:nvGrpSpPr>
      <p:grpSpPr>
        <a:xfrm>
          <a:off x="0" y="0"/>
          <a:ext cx="0" cy="0"/>
          <a:chOff x="0" y="0"/>
          <a:chExt cx="0" cy="0"/>
        </a:xfrm>
      </p:grpSpPr>
      <p:sp>
        <p:nvSpPr>
          <p:cNvPr id="261" name="Google Shape;261;p5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53"/>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263" name="Google Shape;263;p5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4" name="Google Shape;264;p53"/>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53"/>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53"/>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slide" type="title">
  <p:cSld name="TITLE">
    <p:bg>
      <p:bgPr>
        <a:solidFill>
          <a:srgbClr val="5E311D"/>
        </a:solidFill>
      </p:bgPr>
    </p:bg>
    <p:spTree>
      <p:nvGrpSpPr>
        <p:cNvPr id="276" name="Shape 276"/>
        <p:cNvGrpSpPr/>
        <p:nvPr/>
      </p:nvGrpSpPr>
      <p:grpSpPr>
        <a:xfrm>
          <a:off x="0" y="0"/>
          <a:ext cx="0" cy="0"/>
          <a:chOff x="0" y="0"/>
          <a:chExt cx="0" cy="0"/>
        </a:xfrm>
      </p:grpSpPr>
      <p:sp>
        <p:nvSpPr>
          <p:cNvPr id="277" name="Google Shape;277;p55"/>
          <p:cNvSpPr/>
          <p:nvPr/>
        </p:nvSpPr>
        <p:spPr>
          <a:xfrm>
            <a:off x="7975600" y="0"/>
            <a:ext cx="4206119" cy="5669281"/>
          </a:xfrm>
          <a:prstGeom prst="rect">
            <a:avLst/>
          </a:prstGeom>
          <a:solidFill>
            <a:srgbClr val="5E31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8" name="Google Shape;278;p55"/>
          <p:cNvSpPr/>
          <p:nvPr/>
        </p:nvSpPr>
        <p:spPr>
          <a:xfrm>
            <a:off x="0" y="5669281"/>
            <a:ext cx="12192000" cy="1188720"/>
          </a:xfrm>
          <a:prstGeom prst="rect">
            <a:avLst/>
          </a:prstGeom>
          <a:solidFill>
            <a:srgbClr val="4C281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9" name="Google Shape;279;p5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5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81" name="Google Shape;281;p55"/>
          <p:cNvPicPr preferRelativeResize="0"/>
          <p:nvPr/>
        </p:nvPicPr>
        <p:blipFill rotWithShape="1">
          <a:blip r:embed="rId2">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elslide">
  <p:cSld name="2_Titelslide">
    <p:bg>
      <p:bgPr>
        <a:solidFill>
          <a:srgbClr val="5E311D"/>
        </a:solidFill>
      </p:bgPr>
    </p:bg>
    <p:spTree>
      <p:nvGrpSpPr>
        <p:cNvPr id="282" name="Shape 282"/>
        <p:cNvGrpSpPr/>
        <p:nvPr/>
      </p:nvGrpSpPr>
      <p:grpSpPr>
        <a:xfrm>
          <a:off x="0" y="0"/>
          <a:ext cx="0" cy="0"/>
          <a:chOff x="0" y="0"/>
          <a:chExt cx="0" cy="0"/>
        </a:xfrm>
      </p:grpSpPr>
      <p:pic>
        <p:nvPicPr>
          <p:cNvPr id="283" name="Google Shape;283;p5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84" name="Google Shape;284;p56"/>
          <p:cNvPicPr preferRelativeResize="0"/>
          <p:nvPr/>
        </p:nvPicPr>
        <p:blipFill rotWithShape="1">
          <a:blip r:embed="rId3">
            <a:alphaModFix/>
          </a:blip>
          <a:srcRect b="0" l="0" r="0" t="0"/>
          <a:stretch/>
        </p:blipFill>
        <p:spPr>
          <a:xfrm>
            <a:off x="1039442" y="907045"/>
            <a:ext cx="5065896" cy="5065896"/>
          </a:xfrm>
          <a:prstGeom prst="rect">
            <a:avLst/>
          </a:prstGeom>
          <a:noFill/>
          <a:ln>
            <a:noFill/>
          </a:ln>
        </p:spPr>
      </p:pic>
      <p:sp>
        <p:nvSpPr>
          <p:cNvPr id="285" name="Google Shape;285;p56"/>
          <p:cNvSpPr txBox="1"/>
          <p:nvPr>
            <p:ph idx="1" type="subTitle"/>
          </p:nvPr>
        </p:nvSpPr>
        <p:spPr>
          <a:xfrm>
            <a:off x="1335504" y="3974974"/>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6" name="Google Shape;286;p56"/>
          <p:cNvSpPr txBox="1"/>
          <p:nvPr>
            <p:ph type="ctrTitle"/>
          </p:nvPr>
        </p:nvSpPr>
        <p:spPr>
          <a:xfrm>
            <a:off x="1201051" y="1501780"/>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87" name="Google Shape;287;p56"/>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elslide">
  <p:cSld name="3_Titelslide">
    <p:bg>
      <p:bgPr>
        <a:solidFill>
          <a:srgbClr val="5E311D"/>
        </a:solidFill>
      </p:bgPr>
    </p:bg>
    <p:spTree>
      <p:nvGrpSpPr>
        <p:cNvPr id="288" name="Shape 288"/>
        <p:cNvGrpSpPr/>
        <p:nvPr/>
      </p:nvGrpSpPr>
      <p:grpSpPr>
        <a:xfrm>
          <a:off x="0" y="0"/>
          <a:ext cx="0" cy="0"/>
          <a:chOff x="0" y="0"/>
          <a:chExt cx="0" cy="0"/>
        </a:xfrm>
      </p:grpSpPr>
      <p:pic>
        <p:nvPicPr>
          <p:cNvPr id="289" name="Google Shape;289;p57"/>
          <p:cNvPicPr preferRelativeResize="0"/>
          <p:nvPr/>
        </p:nvPicPr>
        <p:blipFill rotWithShape="1">
          <a:blip r:embed="rId2">
            <a:alphaModFix/>
          </a:blip>
          <a:srcRect b="0" l="0" r="0" t="0"/>
          <a:stretch/>
        </p:blipFill>
        <p:spPr>
          <a:xfrm>
            <a:off x="0" y="-7813"/>
            <a:ext cx="12192000" cy="6858000"/>
          </a:xfrm>
          <a:prstGeom prst="rect">
            <a:avLst/>
          </a:prstGeom>
          <a:noFill/>
          <a:ln>
            <a:noFill/>
          </a:ln>
        </p:spPr>
      </p:pic>
      <p:sp>
        <p:nvSpPr>
          <p:cNvPr id="290" name="Google Shape;290;p57"/>
          <p:cNvSpPr/>
          <p:nvPr/>
        </p:nvSpPr>
        <p:spPr>
          <a:xfrm>
            <a:off x="0" y="0"/>
            <a:ext cx="12192000" cy="6850187"/>
          </a:xfrm>
          <a:prstGeom prst="rect">
            <a:avLst/>
          </a:prstGeom>
          <a:gradFill>
            <a:gsLst>
              <a:gs pos="0">
                <a:srgbClr val="5E311D"/>
              </a:gs>
              <a:gs pos="38000">
                <a:srgbClr val="939393">
                  <a:alpha val="0"/>
                </a:srgbClr>
              </a:gs>
              <a:gs pos="100000">
                <a:srgbClr val="939393">
                  <a:alpha val="0"/>
                </a:srgbClr>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91" name="Google Shape;291;p57"/>
          <p:cNvPicPr preferRelativeResize="0"/>
          <p:nvPr/>
        </p:nvPicPr>
        <p:blipFill rotWithShape="1">
          <a:blip r:embed="rId3">
            <a:alphaModFix/>
          </a:blip>
          <a:srcRect b="0" l="0" r="0" t="0"/>
          <a:stretch/>
        </p:blipFill>
        <p:spPr>
          <a:xfrm>
            <a:off x="1900099" y="156307"/>
            <a:ext cx="4275015" cy="4275015"/>
          </a:xfrm>
          <a:prstGeom prst="rect">
            <a:avLst/>
          </a:prstGeom>
          <a:noFill/>
          <a:ln>
            <a:noFill/>
          </a:ln>
        </p:spPr>
      </p:pic>
      <p:sp>
        <p:nvSpPr>
          <p:cNvPr id="292" name="Google Shape;292;p57"/>
          <p:cNvSpPr txBox="1"/>
          <p:nvPr>
            <p:ph type="ctrTitle"/>
          </p:nvPr>
        </p:nvSpPr>
        <p:spPr>
          <a:xfrm>
            <a:off x="1795827" y="618181"/>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57"/>
          <p:cNvSpPr txBox="1"/>
          <p:nvPr>
            <p:ph idx="1" type="subTitle"/>
          </p:nvPr>
        </p:nvSpPr>
        <p:spPr>
          <a:xfrm>
            <a:off x="1900099" y="3232839"/>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94" name="Google Shape;294;p57"/>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elslide">
  <p:cSld name="1_Titelslide">
    <p:bg>
      <p:bgPr>
        <a:solidFill>
          <a:srgbClr val="5E311D"/>
        </a:solidFill>
      </p:bgPr>
    </p:bg>
    <p:spTree>
      <p:nvGrpSpPr>
        <p:cNvPr id="295" name="Shape 295"/>
        <p:cNvGrpSpPr/>
        <p:nvPr/>
      </p:nvGrpSpPr>
      <p:grpSpPr>
        <a:xfrm>
          <a:off x="0" y="0"/>
          <a:ext cx="0" cy="0"/>
          <a:chOff x="0" y="0"/>
          <a:chExt cx="0" cy="0"/>
        </a:xfrm>
      </p:grpSpPr>
      <p:sp>
        <p:nvSpPr>
          <p:cNvPr id="296" name="Google Shape;296;p58"/>
          <p:cNvSpPr/>
          <p:nvPr/>
        </p:nvSpPr>
        <p:spPr>
          <a:xfrm>
            <a:off x="0" y="0"/>
            <a:ext cx="12181719" cy="5669281"/>
          </a:xfrm>
          <a:prstGeom prst="rect">
            <a:avLst/>
          </a:prstGeom>
          <a:solidFill>
            <a:srgbClr val="5E31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97" name="Google Shape;297;p58"/>
          <p:cNvPicPr preferRelativeResize="0"/>
          <p:nvPr/>
        </p:nvPicPr>
        <p:blipFill rotWithShape="1">
          <a:blip r:embed="rId2">
            <a:alphaModFix/>
          </a:blip>
          <a:srcRect b="0" l="0" r="0" t="0"/>
          <a:stretch/>
        </p:blipFill>
        <p:spPr>
          <a:xfrm>
            <a:off x="922" y="2643809"/>
            <a:ext cx="12179874" cy="2926096"/>
          </a:xfrm>
          <a:prstGeom prst="rect">
            <a:avLst/>
          </a:prstGeom>
          <a:noFill/>
          <a:ln>
            <a:noFill/>
          </a:ln>
        </p:spPr>
      </p:pic>
      <p:sp>
        <p:nvSpPr>
          <p:cNvPr id="298" name="Google Shape;298;p58"/>
          <p:cNvSpPr/>
          <p:nvPr/>
        </p:nvSpPr>
        <p:spPr>
          <a:xfrm>
            <a:off x="0" y="5669281"/>
            <a:ext cx="12192000" cy="1188720"/>
          </a:xfrm>
          <a:prstGeom prst="rect">
            <a:avLst/>
          </a:prstGeom>
          <a:solidFill>
            <a:srgbClr val="4C281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99" name="Google Shape;299;p58"/>
          <p:cNvPicPr preferRelativeResize="0"/>
          <p:nvPr/>
        </p:nvPicPr>
        <p:blipFill rotWithShape="1">
          <a:blip r:embed="rId3">
            <a:alphaModFix/>
          </a:blip>
          <a:srcRect b="0" l="0" r="0" t="0"/>
          <a:stretch/>
        </p:blipFill>
        <p:spPr>
          <a:xfrm flipH="1">
            <a:off x="776056" y="2303284"/>
            <a:ext cx="1629484" cy="4329547"/>
          </a:xfrm>
          <a:prstGeom prst="rect">
            <a:avLst/>
          </a:prstGeom>
          <a:noFill/>
          <a:ln>
            <a:noFill/>
          </a:ln>
        </p:spPr>
      </p:pic>
      <p:sp>
        <p:nvSpPr>
          <p:cNvPr id="300" name="Google Shape;300;p58"/>
          <p:cNvSpPr txBox="1"/>
          <p:nvPr>
            <p:ph type="ctrTitle"/>
          </p:nvPr>
        </p:nvSpPr>
        <p:spPr>
          <a:xfrm>
            <a:off x="1518859" y="299710"/>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58"/>
          <p:cNvSpPr txBox="1"/>
          <p:nvPr>
            <p:ph idx="1" type="subTitle"/>
          </p:nvPr>
        </p:nvSpPr>
        <p:spPr>
          <a:xfrm>
            <a:off x="1524000" y="2784382"/>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02" name="Google Shape;302;p58"/>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g indholdsobjekt" type="obj">
  <p:cSld name="OBJECT">
    <p:bg>
      <p:bgPr>
        <a:solidFill>
          <a:srgbClr val="5E311D"/>
        </a:solidFill>
      </p:bgPr>
    </p:bg>
    <p:spTree>
      <p:nvGrpSpPr>
        <p:cNvPr id="303" name="Shape 303"/>
        <p:cNvGrpSpPr/>
        <p:nvPr/>
      </p:nvGrpSpPr>
      <p:grpSpPr>
        <a:xfrm>
          <a:off x="0" y="0"/>
          <a:ext cx="0" cy="0"/>
          <a:chOff x="0" y="0"/>
          <a:chExt cx="0" cy="0"/>
        </a:xfrm>
      </p:grpSpPr>
      <p:sp>
        <p:nvSpPr>
          <p:cNvPr id="304" name="Google Shape;30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59"/>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59"/>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59"/>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elslide">
  <p:cSld name="4_Titelslide">
    <p:spTree>
      <p:nvGrpSpPr>
        <p:cNvPr id="36" name="Shape 36"/>
        <p:cNvGrpSpPr/>
        <p:nvPr/>
      </p:nvGrpSpPr>
      <p:grpSpPr>
        <a:xfrm>
          <a:off x="0" y="0"/>
          <a:ext cx="0" cy="0"/>
          <a:chOff x="0" y="0"/>
          <a:chExt cx="0" cy="0"/>
        </a:xfrm>
      </p:grpSpPr>
      <p:pic>
        <p:nvPicPr>
          <p:cNvPr id="37" name="Google Shape;37;p21"/>
          <p:cNvPicPr preferRelativeResize="0"/>
          <p:nvPr/>
        </p:nvPicPr>
        <p:blipFill rotWithShape="1">
          <a:blip r:embed="rId2">
            <a:alphaModFix/>
          </a:blip>
          <a:srcRect b="15440" l="0" r="0" t="0"/>
          <a:stretch/>
        </p:blipFill>
        <p:spPr>
          <a:xfrm>
            <a:off x="0" y="3456"/>
            <a:ext cx="12192000" cy="6873073"/>
          </a:xfrm>
          <a:prstGeom prst="rect">
            <a:avLst/>
          </a:prstGeom>
          <a:noFill/>
          <a:ln>
            <a:noFill/>
          </a:ln>
        </p:spPr>
      </p:pic>
      <p:pic>
        <p:nvPicPr>
          <p:cNvPr id="38" name="Google Shape;38;p21"/>
          <p:cNvPicPr preferRelativeResize="0"/>
          <p:nvPr/>
        </p:nvPicPr>
        <p:blipFill rotWithShape="1">
          <a:blip r:embed="rId3">
            <a:alphaModFix/>
          </a:blip>
          <a:srcRect b="0" l="0" r="0" t="0"/>
          <a:stretch/>
        </p:blipFill>
        <p:spPr>
          <a:xfrm>
            <a:off x="1039442" y="907045"/>
            <a:ext cx="5065896" cy="5065896"/>
          </a:xfrm>
          <a:prstGeom prst="rect">
            <a:avLst/>
          </a:prstGeom>
          <a:noFill/>
          <a:ln>
            <a:noFill/>
          </a:ln>
        </p:spPr>
      </p:pic>
      <p:sp>
        <p:nvSpPr>
          <p:cNvPr id="39" name="Google Shape;39;p21"/>
          <p:cNvSpPr txBox="1"/>
          <p:nvPr>
            <p:ph idx="1" type="subTitle"/>
          </p:nvPr>
        </p:nvSpPr>
        <p:spPr>
          <a:xfrm>
            <a:off x="1384346" y="4116438"/>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rgbClr val="222A35"/>
              </a:buClr>
              <a:buSzPts val="2400"/>
              <a:buNone/>
              <a:defRPr sz="2400">
                <a:solidFill>
                  <a:srgbClr val="222A35"/>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 name="Google Shape;40;p21"/>
          <p:cNvSpPr txBox="1"/>
          <p:nvPr>
            <p:ph type="ctrTitle"/>
          </p:nvPr>
        </p:nvSpPr>
        <p:spPr>
          <a:xfrm>
            <a:off x="1201051" y="1501780"/>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rgbClr val="222A35"/>
              </a:buClr>
              <a:buSzPts val="4800"/>
              <a:buFont typeface="Arial"/>
              <a:buNone/>
              <a:defRPr sz="4800">
                <a:solidFill>
                  <a:srgbClr val="222A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1" name="Google Shape;41;p21"/>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fsnitsoverskrift" type="secHead">
  <p:cSld name="SECTION_HEADER">
    <p:bg>
      <p:bgPr>
        <a:solidFill>
          <a:srgbClr val="5E311D"/>
        </a:solidFill>
      </p:bgPr>
    </p:bg>
    <p:spTree>
      <p:nvGrpSpPr>
        <p:cNvPr id="309" name="Shape 309"/>
        <p:cNvGrpSpPr/>
        <p:nvPr/>
      </p:nvGrpSpPr>
      <p:grpSpPr>
        <a:xfrm>
          <a:off x="0" y="0"/>
          <a:ext cx="0" cy="0"/>
          <a:chOff x="0" y="0"/>
          <a:chExt cx="0" cy="0"/>
        </a:xfrm>
      </p:grpSpPr>
      <p:sp>
        <p:nvSpPr>
          <p:cNvPr id="310" name="Google Shape;310;p6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1" name="Google Shape;311;p6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2" name="Google Shape;312;p60"/>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60"/>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60"/>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 indholdsobjekter" type="twoObj">
  <p:cSld name="TWO_OBJECTS">
    <p:bg>
      <p:bgPr>
        <a:solidFill>
          <a:srgbClr val="5E311D"/>
        </a:solidFill>
      </p:bgPr>
    </p:bg>
    <p:spTree>
      <p:nvGrpSpPr>
        <p:cNvPr id="315" name="Shape 315"/>
        <p:cNvGrpSpPr/>
        <p:nvPr/>
      </p:nvGrpSpPr>
      <p:grpSpPr>
        <a:xfrm>
          <a:off x="0" y="0"/>
          <a:ext cx="0" cy="0"/>
          <a:chOff x="0" y="0"/>
          <a:chExt cx="0" cy="0"/>
        </a:xfrm>
      </p:grpSpPr>
      <p:sp>
        <p:nvSpPr>
          <p:cNvPr id="316" name="Google Shape;316;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6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6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61"/>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61"/>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61"/>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menligning" type="twoTxTwoObj">
  <p:cSld name="TWO_OBJECTS_WITH_TEXT">
    <p:bg>
      <p:bgPr>
        <a:solidFill>
          <a:srgbClr val="5E311D"/>
        </a:solidFill>
      </p:bgPr>
    </p:bg>
    <p:spTree>
      <p:nvGrpSpPr>
        <p:cNvPr id="322" name="Shape 322"/>
        <p:cNvGrpSpPr/>
        <p:nvPr/>
      </p:nvGrpSpPr>
      <p:grpSpPr>
        <a:xfrm>
          <a:off x="0" y="0"/>
          <a:ext cx="0" cy="0"/>
          <a:chOff x="0" y="0"/>
          <a:chExt cx="0" cy="0"/>
        </a:xfrm>
      </p:grpSpPr>
      <p:sp>
        <p:nvSpPr>
          <p:cNvPr id="323" name="Google Shape;323;p6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p6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5" name="Google Shape;325;p6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6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7" name="Google Shape;327;p6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62"/>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62"/>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62"/>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un titel">
  <p:cSld name="Kun titel">
    <p:bg>
      <p:bgPr>
        <a:solidFill>
          <a:srgbClr val="5E311D"/>
        </a:solidFill>
      </p:bgPr>
    </p:bg>
    <p:spTree>
      <p:nvGrpSpPr>
        <p:cNvPr id="331" name="Shape 331"/>
        <p:cNvGrpSpPr/>
        <p:nvPr/>
      </p:nvGrpSpPr>
      <p:grpSpPr>
        <a:xfrm>
          <a:off x="0" y="0"/>
          <a:ext cx="0" cy="0"/>
          <a:chOff x="0" y="0"/>
          <a:chExt cx="0" cy="0"/>
        </a:xfrm>
      </p:grpSpPr>
      <p:sp>
        <p:nvSpPr>
          <p:cNvPr id="332" name="Google Shape;332;p63"/>
          <p:cNvSpPr/>
          <p:nvPr>
            <p:ph idx="2" type="pic"/>
          </p:nvPr>
        </p:nvSpPr>
        <p:spPr>
          <a:xfrm>
            <a:off x="0" y="0"/>
            <a:ext cx="12192000"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3" name="Google Shape;333;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63"/>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63"/>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63"/>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dhold med billedtekst" type="objTx">
  <p:cSld name="OBJECT_WITH_CAPTION_TEXT">
    <p:bg>
      <p:bgPr>
        <a:solidFill>
          <a:srgbClr val="5E311D"/>
        </a:solidFill>
      </p:bgPr>
    </p:bg>
    <p:spTree>
      <p:nvGrpSpPr>
        <p:cNvPr id="337" name="Shape 337"/>
        <p:cNvGrpSpPr/>
        <p:nvPr/>
      </p:nvGrpSpPr>
      <p:grpSpPr>
        <a:xfrm>
          <a:off x="0" y="0"/>
          <a:ext cx="0" cy="0"/>
          <a:chOff x="0" y="0"/>
          <a:chExt cx="0" cy="0"/>
        </a:xfrm>
      </p:grpSpPr>
      <p:sp>
        <p:nvSpPr>
          <p:cNvPr id="338" name="Google Shape;338;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40" name="Google Shape;340;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1" name="Google Shape;341;p64"/>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64"/>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64"/>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lede med billedtekst" type="picTx">
  <p:cSld name="PICTURE_WITH_CAPTION_TEXT">
    <p:bg>
      <p:bgPr>
        <a:solidFill>
          <a:srgbClr val="5E311D"/>
        </a:solidFill>
      </p:bgPr>
    </p:bg>
    <p:spTree>
      <p:nvGrpSpPr>
        <p:cNvPr id="344" name="Shape 344"/>
        <p:cNvGrpSpPr/>
        <p:nvPr/>
      </p:nvGrpSpPr>
      <p:grpSpPr>
        <a:xfrm>
          <a:off x="0" y="0"/>
          <a:ext cx="0" cy="0"/>
          <a:chOff x="0" y="0"/>
          <a:chExt cx="0" cy="0"/>
        </a:xfrm>
      </p:grpSpPr>
      <p:sp>
        <p:nvSpPr>
          <p:cNvPr id="345" name="Google Shape;345;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6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347" name="Google Shape;347;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8" name="Google Shape;348;p65"/>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65"/>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65"/>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slide" type="title">
  <p:cSld name="TITLE">
    <p:bg>
      <p:bgPr>
        <a:solidFill>
          <a:schemeClr val="accent5"/>
        </a:solidFill>
      </p:bgPr>
    </p:bg>
    <p:spTree>
      <p:nvGrpSpPr>
        <p:cNvPr id="360" name="Shape 360"/>
        <p:cNvGrpSpPr/>
        <p:nvPr/>
      </p:nvGrpSpPr>
      <p:grpSpPr>
        <a:xfrm>
          <a:off x="0" y="0"/>
          <a:ext cx="0" cy="0"/>
          <a:chOff x="0" y="0"/>
          <a:chExt cx="0" cy="0"/>
        </a:xfrm>
      </p:grpSpPr>
      <p:sp>
        <p:nvSpPr>
          <p:cNvPr id="361" name="Google Shape;361;p67"/>
          <p:cNvSpPr/>
          <p:nvPr/>
        </p:nvSpPr>
        <p:spPr>
          <a:xfrm>
            <a:off x="0" y="5669281"/>
            <a:ext cx="12192000" cy="1188720"/>
          </a:xfrm>
          <a:prstGeom prst="rect">
            <a:avLst/>
          </a:prstGeom>
          <a:solidFill>
            <a:srgbClr val="1644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2" name="Google Shape;362;p6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p6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4" name="Google Shape;364;p67"/>
          <p:cNvSpPr/>
          <p:nvPr/>
        </p:nvSpPr>
        <p:spPr>
          <a:xfrm>
            <a:off x="11040532" y="0"/>
            <a:ext cx="1141187" cy="5669281"/>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65" name="Google Shape;365;p67"/>
          <p:cNvPicPr preferRelativeResize="0"/>
          <p:nvPr/>
        </p:nvPicPr>
        <p:blipFill rotWithShape="1">
          <a:blip r:embed="rId2">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elslide">
  <p:cSld name="2_Titelslide">
    <p:bg>
      <p:bgPr>
        <a:solidFill>
          <a:schemeClr val="accent5"/>
        </a:solidFill>
      </p:bgPr>
    </p:bg>
    <p:spTree>
      <p:nvGrpSpPr>
        <p:cNvPr id="366" name="Shape 366"/>
        <p:cNvGrpSpPr/>
        <p:nvPr/>
      </p:nvGrpSpPr>
      <p:grpSpPr>
        <a:xfrm>
          <a:off x="0" y="0"/>
          <a:ext cx="0" cy="0"/>
          <a:chOff x="0" y="0"/>
          <a:chExt cx="0" cy="0"/>
        </a:xfrm>
      </p:grpSpPr>
      <p:pic>
        <p:nvPicPr>
          <p:cNvPr id="367" name="Google Shape;367;p6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68" name="Google Shape;368;p68"/>
          <p:cNvPicPr preferRelativeResize="0"/>
          <p:nvPr/>
        </p:nvPicPr>
        <p:blipFill rotWithShape="1">
          <a:blip r:embed="rId3">
            <a:alphaModFix/>
          </a:blip>
          <a:srcRect b="0" l="0" r="0" t="0"/>
          <a:stretch/>
        </p:blipFill>
        <p:spPr>
          <a:xfrm>
            <a:off x="1039442" y="907045"/>
            <a:ext cx="5065896" cy="5065896"/>
          </a:xfrm>
          <a:prstGeom prst="rect">
            <a:avLst/>
          </a:prstGeom>
          <a:noFill/>
          <a:ln>
            <a:noFill/>
          </a:ln>
        </p:spPr>
      </p:pic>
      <p:sp>
        <p:nvSpPr>
          <p:cNvPr id="369" name="Google Shape;369;p68"/>
          <p:cNvSpPr txBox="1"/>
          <p:nvPr>
            <p:ph idx="1" type="subTitle"/>
          </p:nvPr>
        </p:nvSpPr>
        <p:spPr>
          <a:xfrm>
            <a:off x="1335504" y="3974974"/>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70" name="Google Shape;370;p68"/>
          <p:cNvSpPr txBox="1"/>
          <p:nvPr>
            <p:ph type="ctrTitle"/>
          </p:nvPr>
        </p:nvSpPr>
        <p:spPr>
          <a:xfrm>
            <a:off x="1201051" y="1501780"/>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71" name="Google Shape;371;p68"/>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elslide">
  <p:cSld name="3_Titelslide">
    <p:bg>
      <p:bgPr>
        <a:solidFill>
          <a:schemeClr val="accent5"/>
        </a:solidFill>
      </p:bgPr>
    </p:bg>
    <p:spTree>
      <p:nvGrpSpPr>
        <p:cNvPr id="372" name="Shape 372"/>
        <p:cNvGrpSpPr/>
        <p:nvPr/>
      </p:nvGrpSpPr>
      <p:grpSpPr>
        <a:xfrm>
          <a:off x="0" y="0"/>
          <a:ext cx="0" cy="0"/>
          <a:chOff x="0" y="0"/>
          <a:chExt cx="0" cy="0"/>
        </a:xfrm>
      </p:grpSpPr>
      <p:pic>
        <p:nvPicPr>
          <p:cNvPr id="373" name="Google Shape;373;p69"/>
          <p:cNvPicPr preferRelativeResize="0"/>
          <p:nvPr/>
        </p:nvPicPr>
        <p:blipFill rotWithShape="1">
          <a:blip r:embed="rId2">
            <a:alphaModFix/>
          </a:blip>
          <a:srcRect b="0" l="0" r="0" t="0"/>
          <a:stretch/>
        </p:blipFill>
        <p:spPr>
          <a:xfrm>
            <a:off x="0" y="-7813"/>
            <a:ext cx="12192000" cy="6858000"/>
          </a:xfrm>
          <a:prstGeom prst="rect">
            <a:avLst/>
          </a:prstGeom>
          <a:noFill/>
          <a:ln>
            <a:noFill/>
          </a:ln>
        </p:spPr>
      </p:pic>
      <p:sp>
        <p:nvSpPr>
          <p:cNvPr id="374" name="Google Shape;374;p69"/>
          <p:cNvSpPr/>
          <p:nvPr/>
        </p:nvSpPr>
        <p:spPr>
          <a:xfrm>
            <a:off x="0" y="0"/>
            <a:ext cx="12192000" cy="6850187"/>
          </a:xfrm>
          <a:prstGeom prst="rect">
            <a:avLst/>
          </a:prstGeom>
          <a:gradFill>
            <a:gsLst>
              <a:gs pos="0">
                <a:srgbClr val="1C549B"/>
              </a:gs>
              <a:gs pos="38000">
                <a:srgbClr val="939393">
                  <a:alpha val="0"/>
                </a:srgbClr>
              </a:gs>
              <a:gs pos="100000">
                <a:srgbClr val="939393">
                  <a:alpha val="0"/>
                </a:srgbClr>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75" name="Google Shape;375;p69"/>
          <p:cNvPicPr preferRelativeResize="0"/>
          <p:nvPr/>
        </p:nvPicPr>
        <p:blipFill rotWithShape="1">
          <a:blip r:embed="rId3">
            <a:alphaModFix/>
          </a:blip>
          <a:srcRect b="0" l="0" r="0" t="0"/>
          <a:stretch/>
        </p:blipFill>
        <p:spPr>
          <a:xfrm>
            <a:off x="1900099" y="156307"/>
            <a:ext cx="4275015" cy="4275015"/>
          </a:xfrm>
          <a:prstGeom prst="rect">
            <a:avLst/>
          </a:prstGeom>
          <a:noFill/>
          <a:ln>
            <a:noFill/>
          </a:ln>
        </p:spPr>
      </p:pic>
      <p:sp>
        <p:nvSpPr>
          <p:cNvPr id="376" name="Google Shape;376;p69"/>
          <p:cNvSpPr txBox="1"/>
          <p:nvPr>
            <p:ph type="ctrTitle"/>
          </p:nvPr>
        </p:nvSpPr>
        <p:spPr>
          <a:xfrm>
            <a:off x="1795827" y="618181"/>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7" name="Google Shape;377;p69"/>
          <p:cNvSpPr txBox="1"/>
          <p:nvPr>
            <p:ph idx="1" type="subTitle"/>
          </p:nvPr>
        </p:nvSpPr>
        <p:spPr>
          <a:xfrm>
            <a:off x="1900099" y="3232839"/>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78" name="Google Shape;378;p69"/>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elslide">
  <p:cSld name="1_Titelslide">
    <p:bg>
      <p:bgPr>
        <a:solidFill>
          <a:schemeClr val="accent5"/>
        </a:solidFill>
      </p:bgPr>
    </p:bg>
    <p:spTree>
      <p:nvGrpSpPr>
        <p:cNvPr id="379" name="Shape 379"/>
        <p:cNvGrpSpPr/>
        <p:nvPr/>
      </p:nvGrpSpPr>
      <p:grpSpPr>
        <a:xfrm>
          <a:off x="0" y="0"/>
          <a:ext cx="0" cy="0"/>
          <a:chOff x="0" y="0"/>
          <a:chExt cx="0" cy="0"/>
        </a:xfrm>
      </p:grpSpPr>
      <p:sp>
        <p:nvSpPr>
          <p:cNvPr id="380" name="Google Shape;380;p70"/>
          <p:cNvSpPr/>
          <p:nvPr/>
        </p:nvSpPr>
        <p:spPr>
          <a:xfrm>
            <a:off x="10628" y="0"/>
            <a:ext cx="12171092" cy="5669281"/>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81" name="Google Shape;381;p70"/>
          <p:cNvPicPr preferRelativeResize="0"/>
          <p:nvPr/>
        </p:nvPicPr>
        <p:blipFill rotWithShape="1">
          <a:blip r:embed="rId2">
            <a:alphaModFix/>
          </a:blip>
          <a:srcRect b="0" l="0" r="0" t="0"/>
          <a:stretch/>
        </p:blipFill>
        <p:spPr>
          <a:xfrm>
            <a:off x="922" y="2643809"/>
            <a:ext cx="12179874" cy="2926096"/>
          </a:xfrm>
          <a:prstGeom prst="rect">
            <a:avLst/>
          </a:prstGeom>
          <a:noFill/>
          <a:ln>
            <a:noFill/>
          </a:ln>
        </p:spPr>
      </p:pic>
      <p:sp>
        <p:nvSpPr>
          <p:cNvPr id="382" name="Google Shape;382;p70"/>
          <p:cNvSpPr/>
          <p:nvPr/>
        </p:nvSpPr>
        <p:spPr>
          <a:xfrm>
            <a:off x="0" y="5669281"/>
            <a:ext cx="12192000" cy="1188720"/>
          </a:xfrm>
          <a:prstGeom prst="rect">
            <a:avLst/>
          </a:prstGeom>
          <a:solidFill>
            <a:srgbClr val="16447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83" name="Google Shape;383;p70"/>
          <p:cNvPicPr preferRelativeResize="0"/>
          <p:nvPr/>
        </p:nvPicPr>
        <p:blipFill rotWithShape="1">
          <a:blip r:embed="rId3">
            <a:alphaModFix/>
          </a:blip>
          <a:srcRect b="0" l="0" r="0" t="0"/>
          <a:stretch/>
        </p:blipFill>
        <p:spPr>
          <a:xfrm flipH="1">
            <a:off x="776056" y="2303284"/>
            <a:ext cx="1629484" cy="4329547"/>
          </a:xfrm>
          <a:prstGeom prst="rect">
            <a:avLst/>
          </a:prstGeom>
          <a:noFill/>
          <a:ln>
            <a:noFill/>
          </a:ln>
        </p:spPr>
      </p:pic>
      <p:sp>
        <p:nvSpPr>
          <p:cNvPr id="384" name="Google Shape;384;p70"/>
          <p:cNvSpPr txBox="1"/>
          <p:nvPr>
            <p:ph type="ctrTitle"/>
          </p:nvPr>
        </p:nvSpPr>
        <p:spPr>
          <a:xfrm>
            <a:off x="1518859" y="299710"/>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70"/>
          <p:cNvSpPr txBox="1"/>
          <p:nvPr>
            <p:ph idx="1" type="subTitle"/>
          </p:nvPr>
        </p:nvSpPr>
        <p:spPr>
          <a:xfrm>
            <a:off x="1524000" y="2784382"/>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386" name="Google Shape;386;p70"/>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elslide">
  <p:cSld name="3_Titelslide">
    <p:spTree>
      <p:nvGrpSpPr>
        <p:cNvPr id="42" name="Shape 42"/>
        <p:cNvGrpSpPr/>
        <p:nvPr/>
      </p:nvGrpSpPr>
      <p:grpSpPr>
        <a:xfrm>
          <a:off x="0" y="0"/>
          <a:ext cx="0" cy="0"/>
          <a:chOff x="0" y="0"/>
          <a:chExt cx="0" cy="0"/>
        </a:xfrm>
      </p:grpSpPr>
      <p:pic>
        <p:nvPicPr>
          <p:cNvPr id="43" name="Google Shape;43;p22"/>
          <p:cNvPicPr preferRelativeResize="0"/>
          <p:nvPr/>
        </p:nvPicPr>
        <p:blipFill rotWithShape="1">
          <a:blip r:embed="rId2">
            <a:alphaModFix/>
          </a:blip>
          <a:srcRect b="0" l="0" r="0" t="0"/>
          <a:stretch/>
        </p:blipFill>
        <p:spPr>
          <a:xfrm>
            <a:off x="0" y="-7813"/>
            <a:ext cx="12192000" cy="6858000"/>
          </a:xfrm>
          <a:prstGeom prst="rect">
            <a:avLst/>
          </a:prstGeom>
          <a:noFill/>
          <a:ln>
            <a:noFill/>
          </a:ln>
        </p:spPr>
      </p:pic>
      <p:sp>
        <p:nvSpPr>
          <p:cNvPr id="44" name="Google Shape;44;p22"/>
          <p:cNvSpPr/>
          <p:nvPr/>
        </p:nvSpPr>
        <p:spPr>
          <a:xfrm>
            <a:off x="0" y="0"/>
            <a:ext cx="12192000" cy="6850187"/>
          </a:xfrm>
          <a:prstGeom prst="rect">
            <a:avLst/>
          </a:prstGeom>
          <a:gradFill>
            <a:gsLst>
              <a:gs pos="0">
                <a:schemeClr val="dk1"/>
              </a:gs>
              <a:gs pos="38000">
                <a:srgbClr val="939393">
                  <a:alpha val="0"/>
                </a:srgbClr>
              </a:gs>
              <a:gs pos="100000">
                <a:srgbClr val="939393">
                  <a:alpha val="0"/>
                </a:srgbClr>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5" name="Google Shape;45;p22"/>
          <p:cNvPicPr preferRelativeResize="0"/>
          <p:nvPr/>
        </p:nvPicPr>
        <p:blipFill rotWithShape="1">
          <a:blip r:embed="rId3">
            <a:alphaModFix/>
          </a:blip>
          <a:srcRect b="0" l="0" r="0" t="0"/>
          <a:stretch/>
        </p:blipFill>
        <p:spPr>
          <a:xfrm>
            <a:off x="1900099" y="156307"/>
            <a:ext cx="4275015" cy="4275015"/>
          </a:xfrm>
          <a:prstGeom prst="rect">
            <a:avLst/>
          </a:prstGeom>
          <a:noFill/>
          <a:ln>
            <a:noFill/>
          </a:ln>
        </p:spPr>
      </p:pic>
      <p:sp>
        <p:nvSpPr>
          <p:cNvPr id="46" name="Google Shape;46;p22"/>
          <p:cNvSpPr txBox="1"/>
          <p:nvPr>
            <p:ph type="ctrTitle"/>
          </p:nvPr>
        </p:nvSpPr>
        <p:spPr>
          <a:xfrm>
            <a:off x="1795827" y="618181"/>
            <a:ext cx="4748462" cy="2242637"/>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800"/>
              <a:buFont typeface="Arial"/>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2"/>
          <p:cNvSpPr txBox="1"/>
          <p:nvPr>
            <p:ph idx="1" type="subTitle"/>
          </p:nvPr>
        </p:nvSpPr>
        <p:spPr>
          <a:xfrm>
            <a:off x="1900099" y="3232839"/>
            <a:ext cx="4227095" cy="1267327"/>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48" name="Google Shape;48;p22"/>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extLst>
    <p:ext uri="{DCECCB84-F9BA-43D5-87BE-67443E8EF086}">
      <p15:sldGuideLst>
        <p15:guide id="1" orient="horz" pos="3725">
          <p15:clr>
            <a:srgbClr val="FBAE40"/>
          </p15:clr>
        </p15:guide>
        <p15:guide id="2" pos="631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g indholdsobjekt" type="obj">
  <p:cSld name="OBJECT">
    <p:bg>
      <p:bgPr>
        <a:solidFill>
          <a:schemeClr val="accent5"/>
        </a:solidFill>
      </p:bgPr>
    </p:bg>
    <p:spTree>
      <p:nvGrpSpPr>
        <p:cNvPr id="387" name="Shape 387"/>
        <p:cNvGrpSpPr/>
        <p:nvPr/>
      </p:nvGrpSpPr>
      <p:grpSpPr>
        <a:xfrm>
          <a:off x="0" y="0"/>
          <a:ext cx="0" cy="0"/>
          <a:chOff x="0" y="0"/>
          <a:chExt cx="0" cy="0"/>
        </a:xfrm>
      </p:grpSpPr>
      <p:sp>
        <p:nvSpPr>
          <p:cNvPr id="388" name="Google Shape;388;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71"/>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1" name="Google Shape;391;p71"/>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71"/>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fsnitsoverskrift" type="secHead">
  <p:cSld name="SECTION_HEADER">
    <p:bg>
      <p:bgPr>
        <a:solidFill>
          <a:schemeClr val="accent5"/>
        </a:solidFill>
      </p:bgPr>
    </p:bg>
    <p:spTree>
      <p:nvGrpSpPr>
        <p:cNvPr id="393" name="Shape 393"/>
        <p:cNvGrpSpPr/>
        <p:nvPr/>
      </p:nvGrpSpPr>
      <p:grpSpPr>
        <a:xfrm>
          <a:off x="0" y="0"/>
          <a:ext cx="0" cy="0"/>
          <a:chOff x="0" y="0"/>
          <a:chExt cx="0" cy="0"/>
        </a:xfrm>
      </p:grpSpPr>
      <p:sp>
        <p:nvSpPr>
          <p:cNvPr id="394" name="Google Shape;394;p7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p7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6" name="Google Shape;396;p72"/>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7" name="Google Shape;397;p72"/>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8" name="Google Shape;398;p72"/>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 indholdsobjekter" type="twoObj">
  <p:cSld name="TWO_OBJECTS">
    <p:bg>
      <p:bgPr>
        <a:solidFill>
          <a:schemeClr val="accent5"/>
        </a:solidFill>
      </p:bgPr>
    </p:bg>
    <p:spTree>
      <p:nvGrpSpPr>
        <p:cNvPr id="399" name="Shape 399"/>
        <p:cNvGrpSpPr/>
        <p:nvPr/>
      </p:nvGrpSpPr>
      <p:grpSpPr>
        <a:xfrm>
          <a:off x="0" y="0"/>
          <a:ext cx="0" cy="0"/>
          <a:chOff x="0" y="0"/>
          <a:chExt cx="0" cy="0"/>
        </a:xfrm>
      </p:grpSpPr>
      <p:sp>
        <p:nvSpPr>
          <p:cNvPr id="400" name="Google Shape;400;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p7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2" name="Google Shape;402;p7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3" name="Google Shape;403;p73"/>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73"/>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p73"/>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menligning" type="twoTxTwoObj">
  <p:cSld name="TWO_OBJECTS_WITH_TEXT">
    <p:bg>
      <p:bgPr>
        <a:solidFill>
          <a:schemeClr val="accent5"/>
        </a:solidFill>
      </p:bgPr>
    </p:bg>
    <p:spTree>
      <p:nvGrpSpPr>
        <p:cNvPr id="406" name="Shape 406"/>
        <p:cNvGrpSpPr/>
        <p:nvPr/>
      </p:nvGrpSpPr>
      <p:grpSpPr>
        <a:xfrm>
          <a:off x="0" y="0"/>
          <a:ext cx="0" cy="0"/>
          <a:chOff x="0" y="0"/>
          <a:chExt cx="0" cy="0"/>
        </a:xfrm>
      </p:grpSpPr>
      <p:sp>
        <p:nvSpPr>
          <p:cNvPr id="407" name="Google Shape;407;p7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7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9" name="Google Shape;409;p7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0" name="Google Shape;410;p7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1" name="Google Shape;411;p7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74"/>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3" name="Google Shape;413;p74"/>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p74"/>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un titel">
  <p:cSld name="Kun titel">
    <p:bg>
      <p:bgPr>
        <a:solidFill>
          <a:schemeClr val="accent5"/>
        </a:solidFill>
      </p:bgPr>
    </p:bg>
    <p:spTree>
      <p:nvGrpSpPr>
        <p:cNvPr id="415" name="Shape 415"/>
        <p:cNvGrpSpPr/>
        <p:nvPr/>
      </p:nvGrpSpPr>
      <p:grpSpPr>
        <a:xfrm>
          <a:off x="0" y="0"/>
          <a:ext cx="0" cy="0"/>
          <a:chOff x="0" y="0"/>
          <a:chExt cx="0" cy="0"/>
        </a:xfrm>
      </p:grpSpPr>
      <p:sp>
        <p:nvSpPr>
          <p:cNvPr id="416" name="Google Shape;416;p75"/>
          <p:cNvSpPr/>
          <p:nvPr>
            <p:ph idx="2" type="pic"/>
          </p:nvPr>
        </p:nvSpPr>
        <p:spPr>
          <a:xfrm>
            <a:off x="0" y="0"/>
            <a:ext cx="12192000" cy="6858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17" name="Google Shape;417;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8" name="Google Shape;418;p75"/>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9" name="Google Shape;419;p75"/>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75"/>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dhold med billedtekst" type="objTx">
  <p:cSld name="OBJECT_WITH_CAPTION_TEXT">
    <p:bg>
      <p:bgPr>
        <a:solidFill>
          <a:schemeClr val="accent5"/>
        </a:solidFill>
      </p:bgPr>
    </p:bg>
    <p:spTree>
      <p:nvGrpSpPr>
        <p:cNvPr id="421" name="Shape 421"/>
        <p:cNvGrpSpPr/>
        <p:nvPr/>
      </p:nvGrpSpPr>
      <p:grpSpPr>
        <a:xfrm>
          <a:off x="0" y="0"/>
          <a:ext cx="0" cy="0"/>
          <a:chOff x="0" y="0"/>
          <a:chExt cx="0" cy="0"/>
        </a:xfrm>
      </p:grpSpPr>
      <p:sp>
        <p:nvSpPr>
          <p:cNvPr id="422" name="Google Shape;422;p7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7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24" name="Google Shape;424;p7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25" name="Google Shape;425;p76"/>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p76"/>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76"/>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llede med billedtekst" type="picTx">
  <p:cSld name="PICTURE_WITH_CAPTION_TEXT">
    <p:bg>
      <p:bgPr>
        <a:solidFill>
          <a:schemeClr val="accent5"/>
        </a:solidFill>
      </p:bgPr>
    </p:bg>
    <p:spTree>
      <p:nvGrpSpPr>
        <p:cNvPr id="428" name="Shape 428"/>
        <p:cNvGrpSpPr/>
        <p:nvPr/>
      </p:nvGrpSpPr>
      <p:grpSpPr>
        <a:xfrm>
          <a:off x="0" y="0"/>
          <a:ext cx="0" cy="0"/>
          <a:chOff x="0" y="0"/>
          <a:chExt cx="0" cy="0"/>
        </a:xfrm>
      </p:grpSpPr>
      <p:sp>
        <p:nvSpPr>
          <p:cNvPr id="429" name="Google Shape;429;p7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0" name="Google Shape;430;p7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marR="0" rtl="0" algn="l">
              <a:lnSpc>
                <a:spcPct val="90000"/>
              </a:lnSpc>
              <a:spcBef>
                <a:spcPts val="50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lnSpc>
                <a:spcPct val="90000"/>
              </a:lnSpc>
              <a:spcBef>
                <a:spcPts val="50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lvl="3"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4pPr>
            <a:lvl5pPr lvl="4"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31" name="Google Shape;431;p7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2" name="Google Shape;432;p77"/>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77"/>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p77"/>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elslide">
  <p:cSld name="1_Titelslide">
    <p:spTree>
      <p:nvGrpSpPr>
        <p:cNvPr id="49" name="Shape 49"/>
        <p:cNvGrpSpPr/>
        <p:nvPr/>
      </p:nvGrpSpPr>
      <p:grpSpPr>
        <a:xfrm>
          <a:off x="0" y="0"/>
          <a:ext cx="0" cy="0"/>
          <a:chOff x="0" y="0"/>
          <a:chExt cx="0" cy="0"/>
        </a:xfrm>
      </p:grpSpPr>
      <p:sp>
        <p:nvSpPr>
          <p:cNvPr id="50" name="Google Shape;50;p23"/>
          <p:cNvSpPr/>
          <p:nvPr/>
        </p:nvSpPr>
        <p:spPr>
          <a:xfrm>
            <a:off x="0" y="0"/>
            <a:ext cx="12181719" cy="5669281"/>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1" name="Google Shape;51;p23"/>
          <p:cNvPicPr preferRelativeResize="0"/>
          <p:nvPr/>
        </p:nvPicPr>
        <p:blipFill rotWithShape="1">
          <a:blip r:embed="rId2">
            <a:alphaModFix/>
          </a:blip>
          <a:srcRect b="0" l="0" r="0" t="0"/>
          <a:stretch/>
        </p:blipFill>
        <p:spPr>
          <a:xfrm>
            <a:off x="0" y="2643809"/>
            <a:ext cx="12181719" cy="2926096"/>
          </a:xfrm>
          <a:prstGeom prst="rect">
            <a:avLst/>
          </a:prstGeom>
          <a:noFill/>
          <a:ln>
            <a:noFill/>
          </a:ln>
        </p:spPr>
      </p:pic>
      <p:sp>
        <p:nvSpPr>
          <p:cNvPr id="52" name="Google Shape;52;p23"/>
          <p:cNvSpPr/>
          <p:nvPr/>
        </p:nvSpPr>
        <p:spPr>
          <a:xfrm>
            <a:off x="0" y="5669281"/>
            <a:ext cx="12192000" cy="1188720"/>
          </a:xfrm>
          <a:prstGeom prst="rect">
            <a:avLst/>
          </a:prstGeom>
          <a:solidFill>
            <a:srgbClr val="B3B8B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3" name="Google Shape;53;p23"/>
          <p:cNvPicPr preferRelativeResize="0"/>
          <p:nvPr/>
        </p:nvPicPr>
        <p:blipFill rotWithShape="1">
          <a:blip r:embed="rId3">
            <a:alphaModFix/>
          </a:blip>
          <a:srcRect b="0" l="0" r="0" t="0"/>
          <a:stretch/>
        </p:blipFill>
        <p:spPr>
          <a:xfrm flipH="1">
            <a:off x="776056" y="2303284"/>
            <a:ext cx="1629484" cy="4329547"/>
          </a:xfrm>
          <a:prstGeom prst="rect">
            <a:avLst/>
          </a:prstGeom>
          <a:noFill/>
          <a:ln>
            <a:noFill/>
          </a:ln>
        </p:spPr>
      </p:pic>
      <p:sp>
        <p:nvSpPr>
          <p:cNvPr id="54" name="Google Shape;54;p23"/>
          <p:cNvSpPr txBox="1"/>
          <p:nvPr>
            <p:ph type="ctrTitle"/>
          </p:nvPr>
        </p:nvSpPr>
        <p:spPr>
          <a:xfrm>
            <a:off x="1518859" y="299710"/>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3"/>
          <p:cNvSpPr txBox="1"/>
          <p:nvPr>
            <p:ph idx="1" type="subTitle"/>
          </p:nvPr>
        </p:nvSpPr>
        <p:spPr>
          <a:xfrm>
            <a:off x="1524000" y="2784382"/>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6" name="Google Shape;56;p23"/>
          <p:cNvPicPr preferRelativeResize="0"/>
          <p:nvPr/>
        </p:nvPicPr>
        <p:blipFill rotWithShape="1">
          <a:blip r:embed="rId4">
            <a:alphaModFix/>
          </a:blip>
          <a:srcRect b="0" l="0" r="0" t="0"/>
          <a:stretch/>
        </p:blipFill>
        <p:spPr>
          <a:xfrm>
            <a:off x="10023507" y="5910026"/>
            <a:ext cx="1927477" cy="72280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fsnitsoverskrift" type="secHead">
  <p:cSld name="SECTION_HEADER">
    <p:spTree>
      <p:nvGrpSpPr>
        <p:cNvPr id="57" name="Shape 57"/>
        <p:cNvGrpSpPr/>
        <p:nvPr/>
      </p:nvGrpSpPr>
      <p:grpSpPr>
        <a:xfrm>
          <a:off x="0" y="0"/>
          <a:ext cx="0" cy="0"/>
          <a:chOff x="0" y="0"/>
          <a:chExt cx="0" cy="0"/>
        </a:xfrm>
      </p:grpSpPr>
      <p:sp>
        <p:nvSpPr>
          <p:cNvPr id="58" name="Google Shape;58;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0" name="Google Shape;60;p24"/>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4"/>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4"/>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 indholdsobjekter" type="twoObj">
  <p:cSld name="TWO_OBJECTS">
    <p:spTree>
      <p:nvGrpSpPr>
        <p:cNvPr id="63" name="Shape 63"/>
        <p:cNvGrpSpPr/>
        <p:nvPr/>
      </p:nvGrpSpPr>
      <p:grpSpPr>
        <a:xfrm>
          <a:off x="0" y="0"/>
          <a:ext cx="0" cy="0"/>
          <a:chOff x="0" y="0"/>
          <a:chExt cx="0" cy="0"/>
        </a:xfrm>
      </p:grpSpPr>
      <p:sp>
        <p:nvSpPr>
          <p:cNvPr id="64" name="Google Shape;6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25"/>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5"/>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5"/>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menligning" type="twoTxTwoObj">
  <p:cSld name="TWO_OBJECTS_WITH_TEXT">
    <p:spTree>
      <p:nvGrpSpPr>
        <p:cNvPr id="70" name="Shape 70"/>
        <p:cNvGrpSpPr/>
        <p:nvPr/>
      </p:nvGrpSpPr>
      <p:grpSpPr>
        <a:xfrm>
          <a:off x="0" y="0"/>
          <a:ext cx="0" cy="0"/>
          <a:chOff x="0" y="0"/>
          <a:chExt cx="0" cy="0"/>
        </a:xfrm>
      </p:grpSpPr>
      <p:sp>
        <p:nvSpPr>
          <p:cNvPr id="71" name="Google Shape;71;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5" name="Google Shape;75;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6"/>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6"/>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6"/>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6.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1.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image" Target="../media/image6.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image" Target="../media/image14.png"/><Relationship Id="rId2" Type="http://schemas.openxmlformats.org/officeDocument/2006/relationships/image" Target="../media/image13.png"/><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image" Target="../media/image7.png"/><Relationship Id="rId2" Type="http://schemas.openxmlformats.org/officeDocument/2006/relationships/image" Target="../media/image18.png"/><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slideLayout" Target="../slideLayouts/slideLayout56.xml"/><Relationship Id="rId12" Type="http://schemas.openxmlformats.org/officeDocument/2006/relationships/slideLayout" Target="../slideLayouts/slideLayout55.xml"/><Relationship Id="rId1" Type="http://schemas.openxmlformats.org/officeDocument/2006/relationships/image" Target="../media/image14.png"/><Relationship Id="rId2" Type="http://schemas.openxmlformats.org/officeDocument/2006/relationships/image" Target="../media/image20.png"/><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F2F2"/>
        </a:solidFill>
      </p:bgPr>
    </p:bg>
    <p:spTree>
      <p:nvGrpSpPr>
        <p:cNvPr id="9" name="Shape 9"/>
        <p:cNvGrpSpPr/>
        <p:nvPr/>
      </p:nvGrpSpPr>
      <p:grpSpPr>
        <a:xfrm>
          <a:off x="0" y="0"/>
          <a:ext cx="0" cy="0"/>
          <a:chOff x="0" y="0"/>
          <a:chExt cx="0" cy="0"/>
        </a:xfrm>
      </p:grpSpPr>
      <p:pic>
        <p:nvPicPr>
          <p:cNvPr id="10" name="Google Shape;10;p17"/>
          <p:cNvPicPr preferRelativeResize="0"/>
          <p:nvPr/>
        </p:nvPicPr>
        <p:blipFill rotWithShape="1">
          <a:blip r:embed="rId1">
            <a:alphaModFix/>
          </a:blip>
          <a:srcRect b="0" l="0" r="0" t="0"/>
          <a:stretch/>
        </p:blipFill>
        <p:spPr>
          <a:xfrm>
            <a:off x="-313442" y="-148673"/>
            <a:ext cx="6082092" cy="7440425"/>
          </a:xfrm>
          <a:prstGeom prst="rect">
            <a:avLst/>
          </a:prstGeom>
          <a:noFill/>
          <a:ln>
            <a:noFill/>
          </a:ln>
        </p:spPr>
      </p:pic>
      <p:sp>
        <p:nvSpPr>
          <p:cNvPr id="11" name="Google Shape;11;p17"/>
          <p:cNvSpPr txBox="1"/>
          <p:nvPr>
            <p:ph idx="10" type="dt"/>
          </p:nvPr>
        </p:nvSpPr>
        <p:spPr>
          <a:xfrm>
            <a:off x="10065622" y="6356350"/>
            <a:ext cx="1288178"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 name="Google Shape;12;p17"/>
          <p:cNvSpPr txBox="1"/>
          <p:nvPr/>
        </p:nvSpPr>
        <p:spPr>
          <a:xfrm rot="-5400000">
            <a:off x="11116841" y="5855518"/>
            <a:ext cx="136678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3F3F3F"/>
                </a:solidFill>
                <a:latin typeface="Arial"/>
                <a:ea typeface="Arial"/>
                <a:cs typeface="Arial"/>
                <a:sym typeface="Arial"/>
              </a:rPr>
              <a:t>Viborg Kommune</a:t>
            </a:r>
            <a:endParaRPr b="0" i="0" sz="1400" u="none" cap="none" strike="noStrike">
              <a:solidFill>
                <a:srgbClr val="000000"/>
              </a:solidFill>
              <a:latin typeface="Arial"/>
              <a:ea typeface="Arial"/>
              <a:cs typeface="Arial"/>
              <a:sym typeface="Arial"/>
            </a:endParaRPr>
          </a:p>
        </p:txBody>
      </p:sp>
      <p:sp>
        <p:nvSpPr>
          <p:cNvPr id="13" name="Google Shape;1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5" name="Google Shape;15;p17"/>
          <p:cNvPicPr preferRelativeResize="0"/>
          <p:nvPr/>
        </p:nvPicPr>
        <p:blipFill rotWithShape="1">
          <a:blip r:embed="rId2">
            <a:alphaModFix/>
          </a:blip>
          <a:srcRect b="0" l="0" r="0" t="0"/>
          <a:stretch/>
        </p:blipFill>
        <p:spPr>
          <a:xfrm>
            <a:off x="314" y="6245263"/>
            <a:ext cx="622935" cy="622935"/>
          </a:xfrm>
          <a:prstGeom prst="rect">
            <a:avLst/>
          </a:prstGeom>
          <a:noFill/>
          <a:ln>
            <a:noFill/>
          </a:ln>
        </p:spPr>
      </p:pic>
      <p:sp>
        <p:nvSpPr>
          <p:cNvPr id="16" name="Google Shape;16;p17"/>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 name="Google Shape;17;p17"/>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3F3F3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5556"/>
        </a:solidFill>
      </p:bgPr>
    </p:bg>
    <p:spTree>
      <p:nvGrpSpPr>
        <p:cNvPr id="99" name="Shape 99"/>
        <p:cNvGrpSpPr/>
        <p:nvPr/>
      </p:nvGrpSpPr>
      <p:grpSpPr>
        <a:xfrm>
          <a:off x="0" y="0"/>
          <a:ext cx="0" cy="0"/>
          <a:chOff x="0" y="0"/>
          <a:chExt cx="0" cy="0"/>
        </a:xfrm>
      </p:grpSpPr>
      <p:sp>
        <p:nvSpPr>
          <p:cNvPr id="100" name="Google Shape;10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 name="Google Shape;101;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02" name="Google Shape;102;p30"/>
          <p:cNvPicPr preferRelativeResize="0"/>
          <p:nvPr/>
        </p:nvPicPr>
        <p:blipFill rotWithShape="1">
          <a:blip r:embed="rId1">
            <a:alphaModFix/>
          </a:blip>
          <a:srcRect b="0" l="0" r="0" t="0"/>
          <a:stretch/>
        </p:blipFill>
        <p:spPr>
          <a:xfrm>
            <a:off x="-313442" y="-148673"/>
            <a:ext cx="6082091" cy="7440425"/>
          </a:xfrm>
          <a:prstGeom prst="rect">
            <a:avLst/>
          </a:prstGeom>
          <a:noFill/>
          <a:ln>
            <a:noFill/>
          </a:ln>
        </p:spPr>
      </p:pic>
      <p:sp>
        <p:nvSpPr>
          <p:cNvPr id="103" name="Google Shape;103;p30"/>
          <p:cNvSpPr txBox="1"/>
          <p:nvPr/>
        </p:nvSpPr>
        <p:spPr>
          <a:xfrm rot="-5400000">
            <a:off x="11116841" y="5855518"/>
            <a:ext cx="136678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D8D8D8"/>
                </a:solidFill>
                <a:latin typeface="Arial"/>
                <a:ea typeface="Arial"/>
                <a:cs typeface="Arial"/>
                <a:sym typeface="Arial"/>
              </a:rPr>
              <a:t>Viborg Kommune</a:t>
            </a:r>
            <a:endParaRPr b="0" i="0" sz="1400" u="none" cap="none" strike="noStrike">
              <a:solidFill>
                <a:srgbClr val="000000"/>
              </a:solidFill>
              <a:latin typeface="Arial"/>
              <a:ea typeface="Arial"/>
              <a:cs typeface="Arial"/>
              <a:sym typeface="Arial"/>
            </a:endParaRPr>
          </a:p>
        </p:txBody>
      </p:sp>
      <p:pic>
        <p:nvPicPr>
          <p:cNvPr id="104" name="Google Shape;104;p30"/>
          <p:cNvPicPr preferRelativeResize="0"/>
          <p:nvPr/>
        </p:nvPicPr>
        <p:blipFill rotWithShape="1">
          <a:blip r:embed="rId2">
            <a:alphaModFix/>
          </a:blip>
          <a:srcRect b="0" l="0" r="0" t="0"/>
          <a:stretch/>
        </p:blipFill>
        <p:spPr>
          <a:xfrm>
            <a:off x="314" y="6245263"/>
            <a:ext cx="622935" cy="622935"/>
          </a:xfrm>
          <a:prstGeom prst="rect">
            <a:avLst/>
          </a:prstGeom>
          <a:noFill/>
          <a:ln>
            <a:noFill/>
          </a:ln>
        </p:spPr>
      </p:pic>
      <p:sp>
        <p:nvSpPr>
          <p:cNvPr id="105" name="Google Shape;105;p30"/>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6" name="Google Shape;106;p30"/>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7" name="Google Shape;107;p30"/>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2"/>
        </a:solidFill>
      </p:bgPr>
    </p:bg>
    <p:spTree>
      <p:nvGrpSpPr>
        <p:cNvPr id="183" name="Shape 183"/>
        <p:cNvGrpSpPr/>
        <p:nvPr/>
      </p:nvGrpSpPr>
      <p:grpSpPr>
        <a:xfrm>
          <a:off x="0" y="0"/>
          <a:ext cx="0" cy="0"/>
          <a:chOff x="0" y="0"/>
          <a:chExt cx="0" cy="0"/>
        </a:xfrm>
      </p:grpSpPr>
      <p:sp>
        <p:nvSpPr>
          <p:cNvPr id="184" name="Google Shape;18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5" name="Google Shape;185;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86" name="Google Shape;186;p42"/>
          <p:cNvPicPr preferRelativeResize="0"/>
          <p:nvPr/>
        </p:nvPicPr>
        <p:blipFill rotWithShape="1">
          <a:blip r:embed="rId1">
            <a:alphaModFix/>
          </a:blip>
          <a:srcRect b="0" l="0" r="0" t="0"/>
          <a:stretch/>
        </p:blipFill>
        <p:spPr>
          <a:xfrm>
            <a:off x="-313442" y="-148673"/>
            <a:ext cx="6082091" cy="7440425"/>
          </a:xfrm>
          <a:prstGeom prst="rect">
            <a:avLst/>
          </a:prstGeom>
          <a:noFill/>
          <a:ln>
            <a:noFill/>
          </a:ln>
        </p:spPr>
      </p:pic>
      <p:sp>
        <p:nvSpPr>
          <p:cNvPr id="187" name="Google Shape;187;p42"/>
          <p:cNvSpPr txBox="1"/>
          <p:nvPr/>
        </p:nvSpPr>
        <p:spPr>
          <a:xfrm rot="-5400000">
            <a:off x="11116841" y="5855518"/>
            <a:ext cx="136678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D8D8D8"/>
                </a:solidFill>
                <a:latin typeface="Arial"/>
                <a:ea typeface="Arial"/>
                <a:cs typeface="Arial"/>
                <a:sym typeface="Arial"/>
              </a:rPr>
              <a:t>Viborg</a:t>
            </a:r>
            <a:r>
              <a:rPr b="0" i="0" lang="en-US" sz="1200" u="none" cap="none" strike="noStrike">
                <a:solidFill>
                  <a:srgbClr val="3F3F3F"/>
                </a:solidFill>
                <a:latin typeface="Arial"/>
                <a:ea typeface="Arial"/>
                <a:cs typeface="Arial"/>
                <a:sym typeface="Arial"/>
              </a:rPr>
              <a:t> </a:t>
            </a:r>
            <a:r>
              <a:rPr b="0" i="0" lang="en-US" sz="1200" u="none" cap="none" strike="noStrike">
                <a:solidFill>
                  <a:srgbClr val="D8D8D8"/>
                </a:solidFill>
                <a:latin typeface="Arial"/>
                <a:ea typeface="Arial"/>
                <a:cs typeface="Arial"/>
                <a:sym typeface="Arial"/>
              </a:rPr>
              <a:t>Kommune</a:t>
            </a:r>
            <a:endParaRPr b="0" i="0" sz="1400" u="none" cap="none" strike="noStrike">
              <a:solidFill>
                <a:srgbClr val="000000"/>
              </a:solidFill>
              <a:latin typeface="Arial"/>
              <a:ea typeface="Arial"/>
              <a:cs typeface="Arial"/>
              <a:sym typeface="Arial"/>
            </a:endParaRPr>
          </a:p>
        </p:txBody>
      </p:sp>
      <p:pic>
        <p:nvPicPr>
          <p:cNvPr id="188" name="Google Shape;188;p42"/>
          <p:cNvPicPr preferRelativeResize="0"/>
          <p:nvPr/>
        </p:nvPicPr>
        <p:blipFill rotWithShape="1">
          <a:blip r:embed="rId2">
            <a:alphaModFix/>
          </a:blip>
          <a:srcRect b="0" l="0" r="0" t="0"/>
          <a:stretch/>
        </p:blipFill>
        <p:spPr>
          <a:xfrm>
            <a:off x="314" y="6245263"/>
            <a:ext cx="622935" cy="622935"/>
          </a:xfrm>
          <a:prstGeom prst="rect">
            <a:avLst/>
          </a:prstGeom>
          <a:noFill/>
          <a:ln>
            <a:noFill/>
          </a:ln>
        </p:spPr>
      </p:pic>
      <p:sp>
        <p:nvSpPr>
          <p:cNvPr id="189" name="Google Shape;189;p42"/>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0" name="Google Shape;190;p42"/>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1" name="Google Shape;191;p42"/>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5E311D"/>
        </a:solidFill>
      </p:bgPr>
    </p:bg>
    <p:spTree>
      <p:nvGrpSpPr>
        <p:cNvPr id="267" name="Shape 267"/>
        <p:cNvGrpSpPr/>
        <p:nvPr/>
      </p:nvGrpSpPr>
      <p:grpSpPr>
        <a:xfrm>
          <a:off x="0" y="0"/>
          <a:ext cx="0" cy="0"/>
          <a:chOff x="0" y="0"/>
          <a:chExt cx="0" cy="0"/>
        </a:xfrm>
      </p:grpSpPr>
      <p:sp>
        <p:nvSpPr>
          <p:cNvPr id="268" name="Google Shape;268;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9" name="Google Shape;269;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70" name="Google Shape;270;p54"/>
          <p:cNvPicPr preferRelativeResize="0"/>
          <p:nvPr/>
        </p:nvPicPr>
        <p:blipFill rotWithShape="1">
          <a:blip r:embed="rId1">
            <a:alphaModFix/>
          </a:blip>
          <a:srcRect b="0" l="0" r="0" t="0"/>
          <a:stretch/>
        </p:blipFill>
        <p:spPr>
          <a:xfrm>
            <a:off x="-313442" y="-148673"/>
            <a:ext cx="6082091" cy="7440425"/>
          </a:xfrm>
          <a:prstGeom prst="rect">
            <a:avLst/>
          </a:prstGeom>
          <a:noFill/>
          <a:ln>
            <a:noFill/>
          </a:ln>
        </p:spPr>
      </p:pic>
      <p:sp>
        <p:nvSpPr>
          <p:cNvPr id="271" name="Google Shape;271;p54"/>
          <p:cNvSpPr txBox="1"/>
          <p:nvPr/>
        </p:nvSpPr>
        <p:spPr>
          <a:xfrm rot="-5400000">
            <a:off x="11116841" y="5855518"/>
            <a:ext cx="136678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D8D8D8"/>
                </a:solidFill>
                <a:latin typeface="Arial"/>
                <a:ea typeface="Arial"/>
                <a:cs typeface="Arial"/>
                <a:sym typeface="Arial"/>
              </a:rPr>
              <a:t>Viborg Kommune</a:t>
            </a:r>
            <a:endParaRPr b="0" i="0" sz="1400" u="none" cap="none" strike="noStrike">
              <a:solidFill>
                <a:srgbClr val="000000"/>
              </a:solidFill>
              <a:latin typeface="Arial"/>
              <a:ea typeface="Arial"/>
              <a:cs typeface="Arial"/>
              <a:sym typeface="Arial"/>
            </a:endParaRPr>
          </a:p>
        </p:txBody>
      </p:sp>
      <p:pic>
        <p:nvPicPr>
          <p:cNvPr id="272" name="Google Shape;272;p54"/>
          <p:cNvPicPr preferRelativeResize="0"/>
          <p:nvPr/>
        </p:nvPicPr>
        <p:blipFill rotWithShape="1">
          <a:blip r:embed="rId2">
            <a:alphaModFix/>
          </a:blip>
          <a:srcRect b="0" l="0" r="0" t="0"/>
          <a:stretch/>
        </p:blipFill>
        <p:spPr>
          <a:xfrm>
            <a:off x="314" y="6245263"/>
            <a:ext cx="622935" cy="622935"/>
          </a:xfrm>
          <a:prstGeom prst="rect">
            <a:avLst/>
          </a:prstGeom>
          <a:noFill/>
          <a:ln>
            <a:noFill/>
          </a:ln>
        </p:spPr>
      </p:pic>
      <p:sp>
        <p:nvSpPr>
          <p:cNvPr id="273" name="Google Shape;273;p54"/>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74" name="Google Shape;274;p54"/>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75" name="Google Shape;275;p54"/>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51" name="Shape 351"/>
        <p:cNvGrpSpPr/>
        <p:nvPr/>
      </p:nvGrpSpPr>
      <p:grpSpPr>
        <a:xfrm>
          <a:off x="0" y="0"/>
          <a:ext cx="0" cy="0"/>
          <a:chOff x="0" y="0"/>
          <a:chExt cx="0" cy="0"/>
        </a:xfrm>
      </p:grpSpPr>
      <p:sp>
        <p:nvSpPr>
          <p:cNvPr id="352" name="Google Shape;352;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3" name="Google Shape;353;p6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354" name="Google Shape;354;p66"/>
          <p:cNvPicPr preferRelativeResize="0"/>
          <p:nvPr/>
        </p:nvPicPr>
        <p:blipFill rotWithShape="1">
          <a:blip r:embed="rId1">
            <a:alphaModFix/>
          </a:blip>
          <a:srcRect b="0" l="0" r="0" t="0"/>
          <a:stretch/>
        </p:blipFill>
        <p:spPr>
          <a:xfrm>
            <a:off x="-313442" y="-148673"/>
            <a:ext cx="6082091" cy="7440425"/>
          </a:xfrm>
          <a:prstGeom prst="rect">
            <a:avLst/>
          </a:prstGeom>
          <a:noFill/>
          <a:ln>
            <a:noFill/>
          </a:ln>
        </p:spPr>
      </p:pic>
      <p:sp>
        <p:nvSpPr>
          <p:cNvPr id="355" name="Google Shape;355;p66"/>
          <p:cNvSpPr txBox="1"/>
          <p:nvPr/>
        </p:nvSpPr>
        <p:spPr>
          <a:xfrm rot="-5400000">
            <a:off x="11116841" y="5855518"/>
            <a:ext cx="136678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D8D8D8"/>
                </a:solidFill>
                <a:latin typeface="Arial"/>
                <a:ea typeface="Arial"/>
                <a:cs typeface="Arial"/>
                <a:sym typeface="Arial"/>
              </a:rPr>
              <a:t>Viborg Kommune</a:t>
            </a:r>
            <a:endParaRPr b="0" i="0" sz="1400" u="none" cap="none" strike="noStrike">
              <a:solidFill>
                <a:srgbClr val="000000"/>
              </a:solidFill>
              <a:latin typeface="Arial"/>
              <a:ea typeface="Arial"/>
              <a:cs typeface="Arial"/>
              <a:sym typeface="Arial"/>
            </a:endParaRPr>
          </a:p>
        </p:txBody>
      </p:sp>
      <p:pic>
        <p:nvPicPr>
          <p:cNvPr id="356" name="Google Shape;356;p66"/>
          <p:cNvPicPr preferRelativeResize="0"/>
          <p:nvPr/>
        </p:nvPicPr>
        <p:blipFill rotWithShape="1">
          <a:blip r:embed="rId2">
            <a:alphaModFix/>
          </a:blip>
          <a:srcRect b="0" l="0" r="0" t="0"/>
          <a:stretch/>
        </p:blipFill>
        <p:spPr>
          <a:xfrm>
            <a:off x="314" y="6245263"/>
            <a:ext cx="622935" cy="622935"/>
          </a:xfrm>
          <a:prstGeom prst="rect">
            <a:avLst/>
          </a:prstGeom>
          <a:noFill/>
          <a:ln>
            <a:noFill/>
          </a:ln>
        </p:spPr>
      </p:pic>
      <p:sp>
        <p:nvSpPr>
          <p:cNvPr id="357" name="Google Shape;357;p66"/>
          <p:cNvSpPr txBox="1"/>
          <p:nvPr>
            <p:ph idx="10" type="dt"/>
          </p:nvPr>
        </p:nvSpPr>
        <p:spPr>
          <a:xfrm>
            <a:off x="9841551" y="6356350"/>
            <a:ext cx="151225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58" name="Google Shape;358;p66"/>
          <p:cNvSpPr txBox="1"/>
          <p:nvPr>
            <p:ph idx="11" type="ftr"/>
          </p:nvPr>
        </p:nvSpPr>
        <p:spPr>
          <a:xfrm>
            <a:off x="838200" y="6356350"/>
            <a:ext cx="8788399"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D8D8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59" name="Google Shape;359;p66"/>
          <p:cNvSpPr txBox="1"/>
          <p:nvPr>
            <p:ph idx="12" type="sldNum"/>
          </p:nvPr>
        </p:nvSpPr>
        <p:spPr>
          <a:xfrm>
            <a:off x="0" y="6356350"/>
            <a:ext cx="623249"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D8D8D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26.png"/><Relationship Id="rId13" Type="http://schemas.openxmlformats.org/officeDocument/2006/relationships/image" Target="../media/image28.png"/><Relationship Id="rId12"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24.png"/><Relationship Id="rId7" Type="http://schemas.openxmlformats.org/officeDocument/2006/relationships/image" Target="../media/image27.png"/><Relationship Id="rId8"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jpg"/><Relationship Id="rId4" Type="http://schemas.openxmlformats.org/officeDocument/2006/relationships/image" Target="../media/image35.jpg"/><Relationship Id="rId5" Type="http://schemas.openxmlformats.org/officeDocument/2006/relationships/image" Target="../media/image46.jpg"/><Relationship Id="rId6" Type="http://schemas.openxmlformats.org/officeDocument/2006/relationships/image" Target="../media/image44.jpg"/><Relationship Id="rId7"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40.jpg"/><Relationship Id="rId7" Type="http://schemas.openxmlformats.org/officeDocument/2006/relationships/image" Target="../media/image41.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6.jpg"/><Relationship Id="rId4" Type="http://schemas.openxmlformats.org/officeDocument/2006/relationships/image" Target="../media/image50.jpg"/><Relationship Id="rId5" Type="http://schemas.openxmlformats.org/officeDocument/2006/relationships/image" Target="../media/image4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4.png"/><Relationship Id="rId5" Type="http://schemas.openxmlformats.org/officeDocument/2006/relationships/image" Target="../media/image48.jpg"/><Relationship Id="rId6" Type="http://schemas.openxmlformats.org/officeDocument/2006/relationships/image" Target="../media/image57.jpg"/><Relationship Id="rId7" Type="http://schemas.openxmlformats.org/officeDocument/2006/relationships/image" Target="../media/image51.jpg"/><Relationship Id="rId8" Type="http://schemas.openxmlformats.org/officeDocument/2006/relationships/image" Target="../media/image49.png"/></Relationships>
</file>

<file path=ppt/slides/_rels/slide9.xml.rels><?xml version="1.0" encoding="UTF-8" standalone="yes"?><Relationships xmlns="http://schemas.openxmlformats.org/package/2006/relationships"><Relationship Id="rId10"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2.jpg"/><Relationship Id="rId4" Type="http://schemas.openxmlformats.org/officeDocument/2006/relationships/image" Target="../media/image59.jpg"/><Relationship Id="rId9" Type="http://schemas.openxmlformats.org/officeDocument/2006/relationships/image" Target="../media/image60.jpg"/><Relationship Id="rId5" Type="http://schemas.openxmlformats.org/officeDocument/2006/relationships/image" Target="../media/image58.png"/><Relationship Id="rId6" Type="http://schemas.openxmlformats.org/officeDocument/2006/relationships/image" Target="../media/image61.jpg"/><Relationship Id="rId7" Type="http://schemas.openxmlformats.org/officeDocument/2006/relationships/image" Target="../media/image55.jpg"/><Relationship Id="rId8"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53F74"/>
              </a:buClr>
              <a:buSzPts val="5400"/>
              <a:buFont typeface="Arial"/>
              <a:buNone/>
            </a:pPr>
            <a:r>
              <a:rPr b="0" lang="en-US" sz="5400">
                <a:solidFill>
                  <a:srgbClr val="153F74"/>
                </a:solidFill>
                <a:latin typeface="Arial"/>
                <a:ea typeface="Arial"/>
                <a:cs typeface="Arial"/>
                <a:sym typeface="Arial"/>
              </a:rPr>
              <a:t>Dániai tanulmányút</a:t>
            </a:r>
            <a:br>
              <a:rPr lang="en-US" sz="6480">
                <a:solidFill>
                  <a:srgbClr val="153F74"/>
                </a:solidFill>
                <a:latin typeface="Arial"/>
                <a:ea typeface="Arial"/>
                <a:cs typeface="Arial"/>
                <a:sym typeface="Arial"/>
              </a:rPr>
            </a:br>
            <a:r>
              <a:rPr lang="en-US" sz="6480">
                <a:solidFill>
                  <a:srgbClr val="153F74"/>
                </a:solidFill>
                <a:latin typeface="Arial"/>
                <a:ea typeface="Arial"/>
                <a:cs typeface="Arial"/>
                <a:sym typeface="Arial"/>
              </a:rPr>
              <a:t>Fogyatékosügyi szolgáltatások</a:t>
            </a:r>
            <a:endParaRPr sz="6480">
              <a:solidFill>
                <a:srgbClr val="153F74"/>
              </a:solidFill>
              <a:latin typeface="Arial"/>
              <a:ea typeface="Arial"/>
              <a:cs typeface="Arial"/>
              <a:sym typeface="Arial"/>
            </a:endParaRPr>
          </a:p>
        </p:txBody>
      </p:sp>
      <p:sp>
        <p:nvSpPr>
          <p:cNvPr id="441" name="Google Shape;441;p1"/>
          <p:cNvSpPr txBox="1"/>
          <p:nvPr>
            <p:ph idx="1" type="subTitle"/>
          </p:nvPr>
        </p:nvSpPr>
        <p:spPr>
          <a:xfrm>
            <a:off x="1524000" y="4064000"/>
            <a:ext cx="9144000" cy="119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a:t>2018 December 3-7</a:t>
            </a:r>
            <a:r>
              <a:rPr baseline="30000" lang="en-US"/>
              <a:t>.</a:t>
            </a:r>
            <a:r>
              <a:rPr lang="en-US"/>
              <a:t> </a:t>
            </a:r>
            <a:endParaRPr/>
          </a:p>
        </p:txBody>
      </p:sp>
      <p:sp>
        <p:nvSpPr>
          <p:cNvPr id="442" name="Google Shape;442;p1"/>
          <p:cNvSpPr txBox="1"/>
          <p:nvPr/>
        </p:nvSpPr>
        <p:spPr>
          <a:xfrm>
            <a:off x="2169675" y="6039313"/>
            <a:ext cx="3000000" cy="5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chemeClr val="dk1"/>
                </a:solidFill>
                <a:latin typeface="Verdana"/>
                <a:ea typeface="Verdana"/>
                <a:cs typeface="Verdana"/>
                <a:sym typeface="Verdana"/>
              </a:rPr>
              <a:t>project no. </a:t>
            </a:r>
            <a:r>
              <a:rPr b="1" lang="en-US" sz="1050">
                <a:solidFill>
                  <a:schemeClr val="dk1"/>
                </a:solidFill>
                <a:latin typeface="Verdana"/>
                <a:ea typeface="Verdana"/>
                <a:cs typeface="Verdana"/>
                <a:sym typeface="Verdana"/>
              </a:rPr>
              <a:t>2018-1-HU01-KA202-047724</a:t>
            </a:r>
            <a:endParaRPr/>
          </a:p>
        </p:txBody>
      </p:sp>
      <p:pic>
        <p:nvPicPr>
          <p:cNvPr id="443" name="Google Shape;443;p1"/>
          <p:cNvPicPr preferRelativeResize="0"/>
          <p:nvPr/>
        </p:nvPicPr>
        <p:blipFill>
          <a:blip r:embed="rId3">
            <a:alphaModFix/>
          </a:blip>
          <a:stretch>
            <a:fillRect/>
          </a:stretch>
        </p:blipFill>
        <p:spPr>
          <a:xfrm>
            <a:off x="124100" y="6013025"/>
            <a:ext cx="1971675" cy="561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Tények a Fogyatékosügyi területről</a:t>
            </a:r>
            <a:br>
              <a:rPr b="0" lang="en-US">
                <a:solidFill>
                  <a:srgbClr val="153F74"/>
                </a:solidFill>
              </a:rPr>
            </a:br>
            <a:r>
              <a:rPr b="0" lang="en-US">
                <a:solidFill>
                  <a:srgbClr val="153F74"/>
                </a:solidFill>
              </a:rPr>
              <a:t>- dimenziók</a:t>
            </a:r>
            <a:endParaRPr b="0">
              <a:solidFill>
                <a:srgbClr val="153F74"/>
              </a:solidFill>
            </a:endParaRPr>
          </a:p>
        </p:txBody>
      </p:sp>
      <p:pic>
        <p:nvPicPr>
          <p:cNvPr id="569" name="Google Shape;569;p10"/>
          <p:cNvPicPr preferRelativeResize="0"/>
          <p:nvPr/>
        </p:nvPicPr>
        <p:blipFill rotWithShape="1">
          <a:blip r:embed="rId3">
            <a:alphaModFix/>
          </a:blip>
          <a:srcRect b="0" l="0" r="0" t="0"/>
          <a:stretch/>
        </p:blipFill>
        <p:spPr>
          <a:xfrm>
            <a:off x="5922961" y="1201185"/>
            <a:ext cx="5145315" cy="5227590"/>
          </a:xfrm>
          <a:prstGeom prst="rect">
            <a:avLst/>
          </a:prstGeom>
          <a:noFill/>
          <a:ln>
            <a:noFill/>
          </a:ln>
        </p:spPr>
      </p:pic>
      <p:pic>
        <p:nvPicPr>
          <p:cNvPr id="570" name="Google Shape;570;p10"/>
          <p:cNvPicPr preferRelativeResize="0"/>
          <p:nvPr>
            <p:ph idx="1" type="body"/>
          </p:nvPr>
        </p:nvPicPr>
        <p:blipFill rotWithShape="1">
          <a:blip r:embed="rId4">
            <a:alphaModFix/>
          </a:blip>
          <a:srcRect b="0" l="0" r="0" t="0"/>
          <a:stretch/>
        </p:blipFill>
        <p:spPr>
          <a:xfrm>
            <a:off x="8785903" y="5528353"/>
            <a:ext cx="1209676" cy="790576"/>
          </a:xfrm>
          <a:prstGeom prst="rect">
            <a:avLst/>
          </a:prstGeom>
          <a:noFill/>
          <a:ln>
            <a:noFill/>
          </a:ln>
        </p:spPr>
      </p:pic>
      <p:sp>
        <p:nvSpPr>
          <p:cNvPr id="571" name="Google Shape;571;p10"/>
          <p:cNvSpPr/>
          <p:nvPr/>
        </p:nvSpPr>
        <p:spPr>
          <a:xfrm>
            <a:off x="1273515" y="1970055"/>
            <a:ext cx="4125799" cy="4458720"/>
          </a:xfrm>
          <a:prstGeom prst="rect">
            <a:avLst/>
          </a:prstGeom>
          <a:solidFill>
            <a:srgbClr val="C6DAF5"/>
          </a:solidFill>
          <a:ln cap="flat" cmpd="sng" w="12700">
            <a:solidFill>
              <a:srgbClr val="C6DAF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800 állampolgár</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22 létesítmény</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8 osztály/részlegvezető</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350 munkavállaló:</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Pedagógiai munkatársak</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Egészségügyi munkatársak</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Képzési és fizioterapeuták</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Táplálkozási és szolgáltatási személyzet</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72" name="Google Shape;572;p10"/>
          <p:cNvSpPr txBox="1"/>
          <p:nvPr/>
        </p:nvSpPr>
        <p:spPr>
          <a:xfrm>
            <a:off x="7299961" y="5417820"/>
            <a:ext cx="4381542" cy="147732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Tevékenységi központok, napközik</a:t>
            </a:r>
            <a:endParaRPr b="0" i="0" sz="18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6C6D2"/>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Lakhatási létesítmények</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5"/>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Képességfejlesztő központok</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7030A0"/>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Kapcsolattartó létesítmények / támogató központok</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F2F2"/>
        </a:solidFill>
      </p:bgPr>
    </p:bg>
    <p:spTree>
      <p:nvGrpSpPr>
        <p:cNvPr id="577" name="Shape 577"/>
        <p:cNvGrpSpPr/>
        <p:nvPr/>
      </p:nvGrpSpPr>
      <p:grpSpPr>
        <a:xfrm>
          <a:off x="0" y="0"/>
          <a:ext cx="0" cy="0"/>
          <a:chOff x="0" y="0"/>
          <a:chExt cx="0" cy="0"/>
        </a:xfrm>
      </p:grpSpPr>
      <p:sp>
        <p:nvSpPr>
          <p:cNvPr id="578" name="Google Shape;578;p11"/>
          <p:cNvSpPr txBox="1"/>
          <p:nvPr>
            <p:ph type="title"/>
          </p:nvPr>
        </p:nvSpPr>
        <p:spPr>
          <a:xfrm>
            <a:off x="16565" y="270387"/>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Tények a Fogyatékosügyi területről</a:t>
            </a:r>
            <a:br>
              <a:rPr b="0" lang="en-US">
                <a:solidFill>
                  <a:srgbClr val="153F74"/>
                </a:solidFill>
              </a:rPr>
            </a:br>
            <a:r>
              <a:rPr b="0" lang="en-US">
                <a:solidFill>
                  <a:srgbClr val="153F74"/>
                </a:solidFill>
              </a:rPr>
              <a:t>- Gazdasági adatok, millió koronában</a:t>
            </a:r>
            <a:endParaRPr b="0">
              <a:solidFill>
                <a:srgbClr val="153F74"/>
              </a:solidFill>
            </a:endParaRPr>
          </a:p>
        </p:txBody>
      </p:sp>
      <p:sp>
        <p:nvSpPr>
          <p:cNvPr id="579" name="Google Shape;579;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580" name="Google Shape;580;p11"/>
          <p:cNvPicPr preferRelativeResize="0"/>
          <p:nvPr/>
        </p:nvPicPr>
        <p:blipFill rotWithShape="1">
          <a:blip r:embed="rId3">
            <a:alphaModFix/>
          </a:blip>
          <a:srcRect b="0" l="0" r="0" t="0"/>
          <a:stretch/>
        </p:blipFill>
        <p:spPr>
          <a:xfrm>
            <a:off x="1676190" y="1825625"/>
            <a:ext cx="9412224" cy="4761988"/>
          </a:xfrm>
          <a:prstGeom prst="rect">
            <a:avLst/>
          </a:prstGeom>
          <a:noFill/>
          <a:ln>
            <a:noFill/>
          </a:ln>
        </p:spPr>
      </p:pic>
      <p:sp>
        <p:nvSpPr>
          <p:cNvPr id="581" name="Google Shape;581;p11"/>
          <p:cNvSpPr/>
          <p:nvPr/>
        </p:nvSpPr>
        <p:spPr>
          <a:xfrm>
            <a:off x="9309699" y="358154"/>
            <a:ext cx="2444931" cy="1237796"/>
          </a:xfrm>
          <a:prstGeom prst="ellipse">
            <a:avLst/>
          </a:prstGeom>
          <a:solidFill>
            <a:srgbClr val="B3DD97"/>
          </a:solidFill>
          <a:ln cap="flat" cmpd="sng" w="12700">
            <a:solidFill>
              <a:srgbClr val="B3DD9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Teljes nettó működési költségek 2017:</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Kb. 260 mio.kr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Szakmai megközelítés</a:t>
            </a:r>
            <a:br>
              <a:rPr b="0" lang="en-US">
                <a:solidFill>
                  <a:srgbClr val="153F74"/>
                </a:solidFill>
              </a:rPr>
            </a:br>
            <a:r>
              <a:rPr b="0" lang="en-US">
                <a:solidFill>
                  <a:srgbClr val="153F74"/>
                </a:solidFill>
              </a:rPr>
              <a:t>- Fő feladat: rehabilitáció</a:t>
            </a:r>
            <a:endParaRPr b="0">
              <a:solidFill>
                <a:srgbClr val="153F74"/>
              </a:solidFill>
            </a:endParaRPr>
          </a:p>
        </p:txBody>
      </p:sp>
      <p:pic>
        <p:nvPicPr>
          <p:cNvPr descr="Bullseye" id="588" name="Google Shape;588;p12"/>
          <p:cNvPicPr preferRelativeResize="0"/>
          <p:nvPr>
            <p:ph idx="1" type="body"/>
          </p:nvPr>
        </p:nvPicPr>
        <p:blipFill rotWithShape="1">
          <a:blip r:embed="rId3">
            <a:alphaModFix/>
          </a:blip>
          <a:srcRect b="0" l="0" r="0" t="0"/>
          <a:stretch/>
        </p:blipFill>
        <p:spPr>
          <a:xfrm>
            <a:off x="6891865" y="1703003"/>
            <a:ext cx="4227689" cy="4227689"/>
          </a:xfrm>
          <a:prstGeom prst="rect">
            <a:avLst/>
          </a:prstGeom>
          <a:noFill/>
          <a:ln>
            <a:noFill/>
          </a:ln>
        </p:spPr>
      </p:pic>
      <p:sp>
        <p:nvSpPr>
          <p:cNvPr id="589" name="Google Shape;589;p12"/>
          <p:cNvSpPr/>
          <p:nvPr/>
        </p:nvSpPr>
        <p:spPr>
          <a:xfrm>
            <a:off x="543340" y="1896533"/>
            <a:ext cx="4349982" cy="4756058"/>
          </a:xfrm>
          <a:prstGeom prst="rect">
            <a:avLst/>
          </a:prstGeom>
          <a:solidFill>
            <a:srgbClr val="8FB7EB"/>
          </a:solidFill>
          <a:ln cap="flat" cmpd="sng" w="12700">
            <a:solidFill>
              <a:srgbClr val="8FB7E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B050"/>
                </a:solidFill>
                <a:latin typeface="Arial"/>
                <a:ea typeface="Arial"/>
                <a:cs typeface="Arial"/>
                <a:sym typeface="Arial"/>
              </a:rPr>
              <a:t>K</a:t>
            </a:r>
            <a:r>
              <a:rPr b="1" i="0" lang="en-US" sz="2800" u="none" cap="none" strike="noStrike">
                <a:solidFill>
                  <a:schemeClr val="dk1"/>
                </a:solidFill>
                <a:latin typeface="Arial"/>
                <a:ea typeface="Arial"/>
                <a:cs typeface="Arial"/>
                <a:sym typeface="Arial"/>
              </a:rPr>
              <a:t>C </a:t>
            </a:r>
            <a:r>
              <a:rPr b="0" i="0" lang="en-US" sz="2800" u="none" cap="none" strike="noStrike">
                <a:solidFill>
                  <a:schemeClr val="dk1"/>
                </a:solidFill>
                <a:latin typeface="Arial"/>
                <a:ea typeface="Arial"/>
                <a:cs typeface="Arial"/>
                <a:sym typeface="Arial"/>
              </a:rPr>
              <a:t>(cognitive / kognitív)</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B050"/>
                </a:solidFill>
                <a:latin typeface="Arial"/>
                <a:ea typeface="Arial"/>
                <a:cs typeface="Arial"/>
                <a:sym typeface="Arial"/>
              </a:rPr>
              <a:t>R</a:t>
            </a:r>
            <a:r>
              <a:rPr b="1" i="0" lang="en-US" sz="2800" u="none" cap="none" strike="noStrike">
                <a:solidFill>
                  <a:schemeClr val="dk1"/>
                </a:solidFill>
                <a:latin typeface="Arial"/>
                <a:ea typeface="Arial"/>
                <a:cs typeface="Arial"/>
                <a:sym typeface="Arial"/>
              </a:rPr>
              <a:t>R </a:t>
            </a:r>
            <a:r>
              <a:rPr b="0" i="0" lang="en-US" sz="2800" u="none" cap="none" strike="noStrike">
                <a:solidFill>
                  <a:schemeClr val="dk1"/>
                </a:solidFill>
                <a:latin typeface="Arial"/>
                <a:ea typeface="Arial"/>
                <a:cs typeface="Arial"/>
                <a:sym typeface="Arial"/>
              </a:rPr>
              <a:t>(resource focussed 	/ erőforrás 	fókuszú)</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B050"/>
                </a:solidFill>
                <a:latin typeface="Arial"/>
                <a:ea typeface="Arial"/>
                <a:cs typeface="Arial"/>
                <a:sym typeface="Arial"/>
              </a:rPr>
              <a:t>A</a:t>
            </a:r>
            <a:r>
              <a:rPr b="1" i="0" lang="en-US" sz="2800" u="none" cap="none" strike="noStrike">
                <a:solidFill>
                  <a:schemeClr val="dk1"/>
                </a:solidFill>
                <a:latin typeface="Arial"/>
                <a:ea typeface="Arial"/>
                <a:cs typeface="Arial"/>
                <a:sym typeface="Arial"/>
              </a:rPr>
              <a:t>A </a:t>
            </a:r>
            <a:r>
              <a:rPr b="0" i="0" lang="en-US" sz="2800" u="none" cap="none" strike="noStrike">
                <a:solidFill>
                  <a:schemeClr val="dk1"/>
                </a:solidFill>
                <a:latin typeface="Arial"/>
                <a:ea typeface="Arial"/>
                <a:cs typeface="Arial"/>
                <a:sym typeface="Arial"/>
              </a:rPr>
              <a:t>(Appreciative / 	elismerő)</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B050"/>
                </a:solidFill>
                <a:latin typeface="Arial"/>
                <a:ea typeface="Arial"/>
                <a:cs typeface="Arial"/>
                <a:sym typeface="Arial"/>
              </a:rPr>
              <a:t>P</a:t>
            </a:r>
            <a:r>
              <a:rPr b="1" i="0" lang="en-US" sz="2800" u="none" cap="none" strike="noStrike">
                <a:solidFill>
                  <a:schemeClr val="dk1"/>
                </a:solidFill>
                <a:latin typeface="Arial"/>
                <a:ea typeface="Arial"/>
                <a:cs typeface="Arial"/>
                <a:sym typeface="Arial"/>
              </a:rPr>
              <a:t>P </a:t>
            </a:r>
            <a:r>
              <a:rPr b="0" i="0" lang="en-US" sz="2800" u="none" cap="none" strike="noStrike">
                <a:solidFill>
                  <a:schemeClr val="dk1"/>
                </a:solidFill>
                <a:latin typeface="Arial"/>
                <a:ea typeface="Arial"/>
                <a:cs typeface="Arial"/>
                <a:sym typeface="Arial"/>
              </a:rPr>
              <a:t>(Pedagogy / 	pedagógia)</a:t>
            </a:r>
            <a:endParaRPr b="0" i="0" sz="1400" u="none" cap="none" strike="noStrike">
              <a:solidFill>
                <a:srgbClr val="000000"/>
              </a:solidFill>
              <a:latin typeface="Arial"/>
              <a:ea typeface="Arial"/>
              <a:cs typeface="Arial"/>
              <a:sym typeface="Arial"/>
            </a:endParaRPr>
          </a:p>
        </p:txBody>
      </p:sp>
      <p:sp>
        <p:nvSpPr>
          <p:cNvPr id="590" name="Google Shape;590;p12"/>
          <p:cNvSpPr txBox="1"/>
          <p:nvPr/>
        </p:nvSpPr>
        <p:spPr>
          <a:xfrm>
            <a:off x="7353016" y="3079592"/>
            <a:ext cx="3238784" cy="17543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Arial"/>
                <a:ea typeface="Arial"/>
                <a:cs typeface="Arial"/>
                <a:sym typeface="Arial"/>
              </a:rPr>
              <a:t>KIVÁLÓSÁG</a:t>
            </a:r>
            <a:endParaRPr b="0" i="0" sz="3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Arial"/>
                <a:ea typeface="Arial"/>
                <a:cs typeface="Arial"/>
                <a:sym typeface="Arial"/>
              </a:rPr>
              <a:t>ÉS</a:t>
            </a:r>
            <a:endParaRPr b="0" i="0" sz="3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Arial"/>
                <a:ea typeface="Arial"/>
                <a:cs typeface="Arial"/>
                <a:sym typeface="Arial"/>
              </a:rPr>
              <a:t>INKLÚZIÓ</a:t>
            </a:r>
            <a:endParaRPr b="0" i="0" sz="1050" u="none" cap="none" strike="noStrike">
              <a:solidFill>
                <a:schemeClr val="dk1"/>
              </a:solidFill>
              <a:latin typeface="Arial"/>
              <a:ea typeface="Arial"/>
              <a:cs typeface="Arial"/>
              <a:sym typeface="Arial"/>
            </a:endParaRPr>
          </a:p>
        </p:txBody>
      </p:sp>
      <p:sp>
        <p:nvSpPr>
          <p:cNvPr id="591" name="Google Shape;591;p12"/>
          <p:cNvSpPr/>
          <p:nvPr/>
        </p:nvSpPr>
        <p:spPr>
          <a:xfrm>
            <a:off x="4959926" y="1896532"/>
            <a:ext cx="2063726" cy="4756057"/>
          </a:xfrm>
          <a:prstGeom prst="rect">
            <a:avLst/>
          </a:prstGeom>
          <a:solidFill>
            <a:srgbClr val="C6DAF5"/>
          </a:solidFill>
          <a:ln cap="flat" cmpd="sng" w="12700">
            <a:solidFill>
              <a:srgbClr val="C6DAF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STRATÉGIÁK TÖKÉLETESÍTÉSE-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AZ ÁLLAMPOLGÁR TÁRS-FELELŐSSÉGE</a:t>
            </a:r>
            <a:endParaRPr b="0" i="0" sz="1600" u="none" cap="none" strike="noStrike">
              <a:solidFill>
                <a:schemeClr val="dk1"/>
              </a:solidFill>
              <a:latin typeface="Arial"/>
              <a:ea typeface="Arial"/>
              <a:cs typeface="Arial"/>
              <a:sym typeface="Arial"/>
            </a:endParaRPr>
          </a:p>
        </p:txBody>
      </p:sp>
      <p:cxnSp>
        <p:nvCxnSpPr>
          <p:cNvPr id="592" name="Google Shape;592;p12"/>
          <p:cNvCxnSpPr/>
          <p:nvPr/>
        </p:nvCxnSpPr>
        <p:spPr>
          <a:xfrm>
            <a:off x="4471811" y="2512040"/>
            <a:ext cx="3046589" cy="763062"/>
          </a:xfrm>
          <a:prstGeom prst="straightConnector1">
            <a:avLst/>
          </a:prstGeom>
          <a:noFill/>
          <a:ln cap="flat" cmpd="sng" w="9525">
            <a:solidFill>
              <a:srgbClr val="0070C0"/>
            </a:solidFill>
            <a:prstDash val="solid"/>
            <a:miter lim="800000"/>
            <a:headEnd len="sm" w="sm" type="none"/>
            <a:tailEnd len="med" w="med" type="triangle"/>
          </a:ln>
        </p:spPr>
      </p:cxnSp>
      <p:cxnSp>
        <p:nvCxnSpPr>
          <p:cNvPr id="593" name="Google Shape;593;p12"/>
          <p:cNvCxnSpPr/>
          <p:nvPr/>
        </p:nvCxnSpPr>
        <p:spPr>
          <a:xfrm>
            <a:off x="4436533" y="3481367"/>
            <a:ext cx="2990427" cy="133087"/>
          </a:xfrm>
          <a:prstGeom prst="straightConnector1">
            <a:avLst/>
          </a:prstGeom>
          <a:noFill/>
          <a:ln cap="flat" cmpd="sng" w="9525">
            <a:solidFill>
              <a:srgbClr val="0070C0"/>
            </a:solidFill>
            <a:prstDash val="solid"/>
            <a:miter lim="800000"/>
            <a:headEnd len="sm" w="sm" type="none"/>
            <a:tailEnd len="med" w="med" type="triangle"/>
          </a:ln>
        </p:spPr>
      </p:cxnSp>
      <p:cxnSp>
        <p:nvCxnSpPr>
          <p:cNvPr id="594" name="Google Shape;594;p12"/>
          <p:cNvCxnSpPr/>
          <p:nvPr/>
        </p:nvCxnSpPr>
        <p:spPr>
          <a:xfrm flipH="1" rot="10800000">
            <a:off x="3816626" y="4096455"/>
            <a:ext cx="3610334" cy="671056"/>
          </a:xfrm>
          <a:prstGeom prst="straightConnector1">
            <a:avLst/>
          </a:prstGeom>
          <a:noFill/>
          <a:ln cap="flat" cmpd="sng" w="9525">
            <a:solidFill>
              <a:srgbClr val="0070C0"/>
            </a:solidFill>
            <a:prstDash val="solid"/>
            <a:miter lim="800000"/>
            <a:headEnd len="sm" w="sm" type="none"/>
            <a:tailEnd len="med" w="med" type="triangle"/>
          </a:ln>
        </p:spPr>
      </p:cxnSp>
      <p:cxnSp>
        <p:nvCxnSpPr>
          <p:cNvPr id="595" name="Google Shape;595;p12"/>
          <p:cNvCxnSpPr/>
          <p:nvPr/>
        </p:nvCxnSpPr>
        <p:spPr>
          <a:xfrm flipH="1" rot="10800000">
            <a:off x="3697357" y="4572001"/>
            <a:ext cx="3869019" cy="1371006"/>
          </a:xfrm>
          <a:prstGeom prst="straightConnector1">
            <a:avLst/>
          </a:prstGeom>
          <a:noFill/>
          <a:ln cap="flat" cmpd="sng" w="9525">
            <a:solidFill>
              <a:srgbClr val="0070C0"/>
            </a:solidFill>
            <a:prstDash val="solid"/>
            <a:miter lim="800000"/>
            <a:headEnd len="sm" w="sm"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13"/>
          <p:cNvSpPr txBox="1"/>
          <p:nvPr>
            <p:ph type="title"/>
          </p:nvPr>
        </p:nvSpPr>
        <p:spPr>
          <a:xfrm>
            <a:off x="906780" y="533400"/>
            <a:ext cx="10447020" cy="151638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Kompetencia-</a:t>
            </a:r>
            <a:br>
              <a:rPr b="0" lang="en-US">
                <a:solidFill>
                  <a:srgbClr val="153F74"/>
                </a:solidFill>
              </a:rPr>
            </a:br>
            <a:r>
              <a:rPr b="0" lang="en-US">
                <a:solidFill>
                  <a:srgbClr val="153F74"/>
                </a:solidFill>
              </a:rPr>
              <a:t>fejlesztés</a:t>
            </a:r>
            <a:endParaRPr/>
          </a:p>
        </p:txBody>
      </p:sp>
      <p:graphicFrame>
        <p:nvGraphicFramePr>
          <p:cNvPr id="602" name="Google Shape;602;p13"/>
          <p:cNvGraphicFramePr/>
          <p:nvPr/>
        </p:nvGraphicFramePr>
        <p:xfrm>
          <a:off x="430530" y="2110740"/>
          <a:ext cx="3000000" cy="3000000"/>
        </p:xfrm>
        <a:graphic>
          <a:graphicData uri="http://schemas.openxmlformats.org/drawingml/2006/table">
            <a:tbl>
              <a:tblPr bandRow="1" firstRow="1">
                <a:noFill/>
                <a:tableStyleId>{59E7801E-E9B3-4A63-A92F-0BB3DB787FD6}</a:tableStyleId>
              </a:tblPr>
              <a:tblGrid>
                <a:gridCol w="3310900"/>
                <a:gridCol w="1809750"/>
              </a:tblGrid>
              <a:tr h="381950">
                <a:tc gridSpan="2">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rgbClr val="000000"/>
                          </a:solidFill>
                        </a:rPr>
                        <a:t>Elvégzett, befejezett feladatok</a:t>
                      </a:r>
                      <a:endParaRPr b="0" sz="1800" u="none" cap="none" strike="noStrike">
                        <a:solidFill>
                          <a:srgbClr val="000000"/>
                        </a:solidFill>
                      </a:endParaRPr>
                    </a:p>
                  </a:txBody>
                  <a:tcPr marT="45725" marB="45725" marR="91450" marL="91450">
                    <a:solidFill>
                      <a:srgbClr val="8FB7EB"/>
                    </a:solidFill>
                  </a:tcPr>
                </a:tc>
                <a:tc hMerge="1"/>
              </a:tr>
              <a:tr h="3708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t>Tematikus szociálpolitikai találkozók ”A te életed!” és a fő feladatok témakörében</a:t>
                      </a:r>
                      <a:endParaRPr b="1" sz="10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Fogyatékosságügyi terület általában (teljes Szociális szektor)</a:t>
                      </a:r>
                      <a:endParaRPr sz="14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Befejezve 2016-2017</a:t>
                      </a:r>
                      <a:endParaRPr sz="1400" u="none" cap="none" strike="noStrike"/>
                    </a:p>
                  </a:txBody>
                  <a:tcPr marT="45725" marB="45725" marR="91450" marL="91450">
                    <a:solidFill>
                      <a:srgbClr val="B3DD97"/>
                    </a:solidFill>
                  </a:tcPr>
                </a:tc>
              </a:tr>
              <a:tr h="370850">
                <a:tc>
                  <a:txBody>
                    <a:bodyPr/>
                    <a:lstStyle/>
                    <a:p>
                      <a:pPr indent="0" lvl="0" marL="0" marR="0" rtl="0" algn="l">
                        <a:lnSpc>
                          <a:spcPct val="100000"/>
                        </a:lnSpc>
                        <a:spcBef>
                          <a:spcPts val="0"/>
                        </a:spcBef>
                        <a:spcAft>
                          <a:spcPts val="0"/>
                        </a:spcAft>
                        <a:buClr>
                          <a:schemeClr val="dk1"/>
                        </a:buClr>
                        <a:buSzPts val="1000"/>
                        <a:buFont typeface="Noto Sans Symbols"/>
                        <a:buNone/>
                      </a:pPr>
                      <a:r>
                        <a:rPr b="1" lang="en-US" sz="1000" u="none" cap="none" strike="noStrike"/>
                        <a:t>Oktatás a SMART-célokkal, a fókusz a napi dokumentáción</a:t>
                      </a:r>
                      <a:endParaRPr b="1" sz="10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Fogyatékosügyi terület általában </a:t>
                      </a:r>
                      <a:endParaRPr i="1" sz="1000" u="none" cap="none" strike="noStrike"/>
                    </a:p>
                    <a:p>
                      <a:pPr indent="-107950" lvl="0" marL="171450" marR="0" rtl="0" algn="l">
                        <a:lnSpc>
                          <a:spcPct val="100000"/>
                        </a:lnSpc>
                        <a:spcBef>
                          <a:spcPts val="0"/>
                        </a:spcBef>
                        <a:spcAft>
                          <a:spcPts val="0"/>
                        </a:spcAft>
                        <a:buClr>
                          <a:schemeClr val="dk1"/>
                        </a:buClr>
                        <a:buSzPts val="1000"/>
                        <a:buFont typeface="Noto Sans Symbols"/>
                        <a:buNone/>
                      </a:pPr>
                      <a:r>
                        <a:t/>
                      </a:r>
                      <a:endParaRPr i="1" sz="1000" u="none" cap="none" strike="noStrike"/>
                    </a:p>
                    <a:p>
                      <a:pPr indent="0" lvl="0" marL="0" marR="0" rtl="0" algn="l">
                        <a:lnSpc>
                          <a:spcPct val="100000"/>
                        </a:lnSpc>
                        <a:spcBef>
                          <a:spcPts val="0"/>
                        </a:spcBef>
                        <a:spcAft>
                          <a:spcPts val="0"/>
                        </a:spcAft>
                        <a:buClr>
                          <a:schemeClr val="dk1"/>
                        </a:buClr>
                        <a:buSzPts val="1000"/>
                        <a:buFont typeface="Noto Sans Symbols"/>
                        <a:buNone/>
                      </a:pPr>
                      <a:r>
                        <a:rPr i="1" lang="en-US" sz="1000" u="none" cap="none" strike="noStrike"/>
                        <a:t>SMART = Specific, Measurable, Accepted, Realistic, Time-bound = Különleges Mérhető Elfogadott Reális, </a:t>
                      </a:r>
                      <a:endParaRPr sz="1400" u="none" cap="none" strike="noStrike"/>
                    </a:p>
                    <a:p>
                      <a:pPr indent="0" lvl="0" marL="0" marR="0" rtl="0" algn="l">
                        <a:lnSpc>
                          <a:spcPct val="100000"/>
                        </a:lnSpc>
                        <a:spcBef>
                          <a:spcPts val="0"/>
                        </a:spcBef>
                        <a:spcAft>
                          <a:spcPts val="0"/>
                        </a:spcAft>
                        <a:buClr>
                          <a:schemeClr val="dk1"/>
                        </a:buClr>
                        <a:buSzPts val="1000"/>
                        <a:buFont typeface="Noto Sans Symbols"/>
                        <a:buNone/>
                      </a:pPr>
                      <a:r>
                        <a:rPr i="1" lang="en-US" sz="1000" u="none" cap="none" strike="noStrike"/>
                        <a:t>Időhöz kötött</a:t>
                      </a:r>
                      <a:endParaRPr sz="1000" u="none" cap="none" strike="noStrike"/>
                    </a:p>
                  </a:txBody>
                  <a:tcPr marT="45725" marB="45725" marR="91450" marL="91450">
                    <a:solidFill>
                      <a:srgbClr val="E9EBEC"/>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started 2016</a:t>
                      </a:r>
                      <a:endParaRPr sz="14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Folyamatosan középpontban a dokumentáció és fejlődés. </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További képzések lesznek</a:t>
                      </a:r>
                      <a:endParaRPr sz="1000" u="none" cap="none" strike="noStrike"/>
                    </a:p>
                  </a:txBody>
                  <a:tcPr marT="45725" marB="45725" marR="91450" marL="91450">
                    <a:solidFill>
                      <a:srgbClr val="E9EBEC"/>
                    </a:solidFill>
                  </a:tcPr>
                </a:tc>
              </a:tr>
              <a:tr h="3708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t>Konfliktuskezelő és erőszakmegelőző kurzusok a VISO - val</a:t>
                      </a:r>
                      <a:endParaRPr b="1" sz="10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Fynbohus</a:t>
                      </a:r>
                      <a:endParaRPr i="1" sz="10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Befejezve  2017 tavasz és 2018 tavasz</a:t>
                      </a:r>
                      <a:endParaRPr sz="1000" u="none" cap="none" strike="noStrike"/>
                    </a:p>
                  </a:txBody>
                  <a:tcPr marT="45725" marB="45725" marR="91450" marL="91450">
                    <a:solidFill>
                      <a:srgbClr val="B3DD97"/>
                    </a:solidFill>
                  </a:tcPr>
                </a:tc>
              </a:tr>
              <a:tr h="49380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chemeClr val="dk1"/>
                          </a:solidFill>
                          <a:latin typeface="Arial"/>
                          <a:ea typeface="Arial"/>
                          <a:cs typeface="Arial"/>
                          <a:sym typeface="Arial"/>
                        </a:rPr>
                        <a:t>A MED – og Munka környezet képzés felfrissítése, korszerűsítése </a:t>
                      </a:r>
                      <a:endParaRPr b="1" sz="10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Fogyatékosügyi terület általában </a:t>
                      </a:r>
                      <a:endParaRPr i="1" sz="10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45725" marB="45725" marR="91450" marL="91450">
                    <a:solidFill>
                      <a:srgbClr val="E9EBEC"/>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Befejezve 2017-2018</a:t>
                      </a:r>
                      <a:endParaRPr sz="14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Folyamatos fókusz az oktatáson és az újonnan választott képviselőkön</a:t>
                      </a:r>
                      <a:endParaRPr sz="1000" u="none" cap="none" strike="noStrike"/>
                    </a:p>
                  </a:txBody>
                  <a:tcPr marT="45725" marB="45725" marR="91450" marL="91450">
                    <a:solidFill>
                      <a:srgbClr val="E9EBEC"/>
                    </a:solidFill>
                  </a:tcPr>
                </a:tc>
              </a:tr>
              <a:tr h="12700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t>Kurzusok az Oligofrén klinika által, pszichiátriai képzések és gyászfeldolgozási kurzus</a:t>
                      </a:r>
                      <a:endParaRPr b="1" sz="10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Fynbohus</a:t>
                      </a:r>
                      <a:endParaRPr i="1" sz="10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Befejezve 2017</a:t>
                      </a:r>
                      <a:endParaRPr sz="14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Új kurzusokat az állampolgároknak megfelelően szervezünk</a:t>
                      </a:r>
                      <a:endParaRPr sz="1000" u="none" cap="none" strike="noStrike"/>
                    </a:p>
                  </a:txBody>
                  <a:tcPr marT="45725" marB="45725" marR="91450" marL="91450">
                    <a:solidFill>
                      <a:srgbClr val="B3DD97"/>
                    </a:solidFill>
                  </a:tcPr>
                </a:tc>
              </a:tr>
            </a:tbl>
          </a:graphicData>
        </a:graphic>
      </p:graphicFrame>
      <p:graphicFrame>
        <p:nvGraphicFramePr>
          <p:cNvPr id="603" name="Google Shape;603;p13"/>
          <p:cNvGraphicFramePr/>
          <p:nvPr/>
        </p:nvGraphicFramePr>
        <p:xfrm>
          <a:off x="5916930" y="841693"/>
          <a:ext cx="3000000" cy="3000000"/>
        </p:xfrm>
        <a:graphic>
          <a:graphicData uri="http://schemas.openxmlformats.org/drawingml/2006/table">
            <a:tbl>
              <a:tblPr bandRow="1" firstRow="1">
                <a:noFill/>
                <a:tableStyleId>{59E7801E-E9B3-4A63-A92F-0BB3DB787FD6}</a:tableStyleId>
              </a:tblPr>
              <a:tblGrid>
                <a:gridCol w="3863175"/>
                <a:gridCol w="2136800"/>
              </a:tblGrid>
              <a:tr h="370850">
                <a:tc gridSpan="2">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rgbClr val="000000"/>
                          </a:solidFill>
                        </a:rPr>
                        <a:t>Folyamatban lévő feladatok</a:t>
                      </a:r>
                      <a:endParaRPr b="0" sz="1800" u="none" cap="none" strike="noStrike">
                        <a:solidFill>
                          <a:srgbClr val="000000"/>
                        </a:solidFill>
                      </a:endParaRPr>
                    </a:p>
                  </a:txBody>
                  <a:tcPr marT="45725" marB="45725" marR="91450" marL="91450">
                    <a:solidFill>
                      <a:srgbClr val="8FB7EB"/>
                    </a:solidFill>
                  </a:tcPr>
                </a:tc>
                <a:tc hMerge="1"/>
              </a:tr>
              <a:tr h="370850">
                <a:tc>
                  <a:txBody>
                    <a:bodyPr/>
                    <a:lstStyle/>
                    <a:p>
                      <a:pPr indent="0" lvl="0" marL="0" marR="0" rtl="0" algn="l">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Arial"/>
                          <a:ea typeface="Arial"/>
                          <a:cs typeface="Arial"/>
                          <a:sym typeface="Arial"/>
                        </a:rPr>
                        <a:t>K</a:t>
                      </a:r>
                      <a:r>
                        <a:rPr b="1" lang="en-US" sz="1000" u="none" cap="none" strike="noStrike">
                          <a:solidFill>
                            <a:schemeClr val="dk1"/>
                          </a:solidFill>
                          <a:latin typeface="Arial"/>
                          <a:ea typeface="Arial"/>
                          <a:cs typeface="Arial"/>
                          <a:sym typeface="Arial"/>
                        </a:rPr>
                        <a:t>RAP alapú képzés és egymást követő kurzusok </a:t>
                      </a:r>
                      <a:endParaRPr b="1" sz="10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Fogyatékosügyi terület általában </a:t>
                      </a:r>
                      <a:endParaRPr i="1" sz="10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2010-ben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Az egymást követő kurzusok folyamatosak</a:t>
                      </a:r>
                      <a:endParaRPr sz="1000" u="none" cap="none" strike="noStrike"/>
                    </a:p>
                  </a:txBody>
                  <a:tcPr marT="45725" marB="45725" marR="91450" marL="91450">
                    <a:solidFill>
                      <a:srgbClr val="B3DD97"/>
                    </a:solidFill>
                  </a:tcPr>
                </a:tc>
              </a:tr>
              <a:tr h="3708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solidFill>
                            <a:schemeClr val="dk1"/>
                          </a:solidFill>
                          <a:latin typeface="Arial"/>
                          <a:ea typeface="Arial"/>
                          <a:cs typeface="Arial"/>
                          <a:sym typeface="Arial"/>
                        </a:rPr>
                        <a:t>Autizmus képzés</a:t>
                      </a:r>
                      <a:endParaRPr b="1" sz="10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solidFill>
                            <a:schemeClr val="dk1"/>
                          </a:solidFill>
                          <a:latin typeface="Arial"/>
                          <a:ea typeface="Arial"/>
                          <a:cs typeface="Arial"/>
                          <a:sym typeface="Arial"/>
                        </a:rPr>
                        <a:t>Safranvej, Stadionkollegiet, Albo, Katrinehaven</a:t>
                      </a:r>
                      <a:endParaRPr i="1" sz="1000" u="none" cap="none" strike="noStrike"/>
                    </a:p>
                  </a:txBody>
                  <a:tcPr marT="45725" marB="45725" marR="91450" marL="91450">
                    <a:solidFill>
                      <a:srgbClr val="E9EBEC"/>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2013-ban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A szükségleteknek megfelelően jelenleg is </a:t>
                      </a:r>
                      <a:endParaRPr sz="1000" u="none" cap="none" strike="noStrike"/>
                    </a:p>
                  </a:txBody>
                  <a:tcPr marT="45725" marB="45725" marR="91450" marL="91450">
                    <a:solidFill>
                      <a:srgbClr val="E9EBEC"/>
                    </a:solidFill>
                  </a:tcPr>
                </a:tc>
              </a:tr>
              <a:tr h="37085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solidFill>
                            <a:schemeClr val="dk1"/>
                          </a:solidFill>
                          <a:latin typeface="Arial"/>
                          <a:ea typeface="Arial"/>
                          <a:cs typeface="Arial"/>
                          <a:sym typeface="Arial"/>
                        </a:rPr>
                        <a:t>Neuropszichológiaia / neuro-pedagógiai képzések és neuro-pedagógiai szupervízió</a:t>
                      </a:r>
                      <a:endParaRPr b="1" sz="10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Fynbohus, Vesterbrogade, Katrinehaven m.fl.</a:t>
                      </a:r>
                      <a:endParaRPr sz="14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2017 tavasz</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Új kurzusok most 2018n őszén is folyamatban vannak</a:t>
                      </a:r>
                      <a:endParaRPr sz="1000" u="none" cap="none" strike="noStrike"/>
                    </a:p>
                  </a:txBody>
                  <a:tcPr marT="45725" marB="45725" marR="91450" marL="91450">
                    <a:solidFill>
                      <a:srgbClr val="B3DD97"/>
                    </a:solidFill>
                  </a:tcPr>
                </a:tc>
              </a:tr>
              <a:tr h="3708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t>Szakmai etika</a:t>
                      </a:r>
                      <a:endParaRPr b="1" sz="10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Fogyatékosügyi terület általában </a:t>
                      </a:r>
                      <a:endParaRPr i="1" sz="1000" u="none" cap="none" strike="noStrike"/>
                    </a:p>
                  </a:txBody>
                  <a:tcPr marT="45725" marB="45725" marR="91450" marL="91450">
                    <a:solidFill>
                      <a:srgbClr val="E9EBEC"/>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2016-ban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Befejezés 2019-ben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Frissítés egy év múlva</a:t>
                      </a:r>
                      <a:endParaRPr sz="1000" u="none" cap="none" strike="noStrike"/>
                    </a:p>
                  </a:txBody>
                  <a:tcPr marT="45725" marB="45725" marR="91450" marL="91450">
                    <a:solidFill>
                      <a:srgbClr val="E9EBEC"/>
                    </a:solidFill>
                  </a:tcPr>
                </a:tc>
              </a:tr>
              <a:tr h="3708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t>Jóléti technológiák és konkrét projektek </a:t>
                      </a:r>
                      <a:endParaRPr b="1" sz="10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Gudenåvej, Egehøj, Fynbohus, Katrinehaven</a:t>
                      </a:r>
                      <a:endParaRPr i="1" sz="10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2018 tavasz</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Fókusz a projekt eredményein és a megvalósításon</a:t>
                      </a:r>
                      <a:endParaRPr sz="1000" u="none" cap="none" strike="noStrike"/>
                    </a:p>
                  </a:txBody>
                  <a:tcPr marT="45725" marB="45725" marR="91450" marL="91450">
                    <a:solidFill>
                      <a:srgbClr val="B3DD97"/>
                    </a:solidFill>
                  </a:tcPr>
                </a:tc>
              </a:tr>
              <a:tr h="370850">
                <a:tc>
                  <a:txBody>
                    <a:bodyPr/>
                    <a:lstStyle/>
                    <a:p>
                      <a:pPr indent="0" lvl="0" marL="0" marR="0" rtl="0" algn="l">
                        <a:lnSpc>
                          <a:spcPct val="100000"/>
                        </a:lnSpc>
                        <a:spcBef>
                          <a:spcPts val="0"/>
                        </a:spcBef>
                        <a:spcAft>
                          <a:spcPts val="0"/>
                        </a:spcAft>
                        <a:buClr>
                          <a:schemeClr val="dk1"/>
                        </a:buClr>
                        <a:buSzPts val="1000"/>
                        <a:buFont typeface="Noto Sans Symbols"/>
                        <a:buNone/>
                      </a:pPr>
                      <a:r>
                        <a:rPr b="1" i="0" lang="en-US" sz="1000" u="none" cap="none" strike="noStrike"/>
                        <a:t>Képzés elhelyezési tanácsadóknak</a:t>
                      </a:r>
                      <a:endParaRPr b="1" i="0" sz="10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Fogyatékosügyi terület általában </a:t>
                      </a:r>
                      <a:endParaRPr i="1" sz="1000" u="none" cap="none" strike="noStrike"/>
                    </a:p>
                  </a:txBody>
                  <a:tcPr marT="45725" marB="45725" marR="91450" marL="91450">
                    <a:solidFill>
                      <a:srgbClr val="E9EBEC"/>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2018-ban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Oktatás szükség szerint</a:t>
                      </a:r>
                      <a:endParaRPr sz="1000" u="none" cap="none" strike="noStrike"/>
                    </a:p>
                  </a:txBody>
                  <a:tcPr marT="45725" marB="45725" marR="91450" marL="91450">
                    <a:solidFill>
                      <a:srgbClr val="E9EBEC"/>
                    </a:solidFill>
                  </a:tcPr>
                </a:tc>
              </a:tr>
              <a:tr h="37085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t>Gyógyszerek kezelése: ‘Biztos kezekben’</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b="0" lang="en-US" sz="1000" u="none" cap="none" strike="noStrike"/>
                        <a:t>+ </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b="1" lang="en-US" sz="1000" u="none" cap="none" strike="noStrike"/>
                        <a:t>Elektronikus gyógyszerkezelés fejlesztése + FMK</a:t>
                      </a:r>
                      <a:endParaRPr sz="14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Disability area generally</a:t>
                      </a:r>
                      <a:endParaRPr sz="14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2016-ban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Befejezve 2018-ban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Folyamatos képzés a szakmai képességek fejlesztésére és a rendszerhasználatra</a:t>
                      </a:r>
                      <a:endParaRPr sz="1000" u="none" cap="none" strike="noStrike"/>
                    </a:p>
                  </a:txBody>
                  <a:tcPr marT="45725" marB="45725" marR="91450" marL="91450">
                    <a:solidFill>
                      <a:srgbClr val="B3DD97"/>
                    </a:solidFill>
                  </a:tcPr>
                </a:tc>
              </a:tr>
              <a:tr h="370850">
                <a:tc>
                  <a:txBody>
                    <a:bodyPr/>
                    <a:lstStyle/>
                    <a:p>
                      <a:pPr indent="0" lvl="0" marL="0" marR="0" rtl="0" algn="l">
                        <a:lnSpc>
                          <a:spcPct val="100000"/>
                        </a:lnSpc>
                        <a:spcBef>
                          <a:spcPts val="0"/>
                        </a:spcBef>
                        <a:spcAft>
                          <a:spcPts val="0"/>
                        </a:spcAft>
                        <a:buClr>
                          <a:schemeClr val="dk1"/>
                        </a:buClr>
                        <a:buSzPts val="1000"/>
                        <a:buFont typeface="Arial"/>
                        <a:buNone/>
                      </a:pPr>
                      <a:r>
                        <a:rPr b="1" lang="en-US" sz="1000" u="none" cap="none" strike="noStrike"/>
                        <a:t>Projekt ‘HandiLeg fogyatékos embereknek’</a:t>
                      </a:r>
                      <a:endParaRPr sz="14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i="1" lang="en-US" sz="1000" u="none" cap="none" strike="noStrike"/>
                        <a:t>Skriversvej, Gimle, Fynbohus, Kærsangervej 68, Tårnly</a:t>
                      </a:r>
                      <a:endParaRPr i="1" sz="1000" u="none" cap="none" strike="noStrike"/>
                    </a:p>
                  </a:txBody>
                  <a:tcPr marT="45725" marB="45725" marR="91450" marL="91450">
                    <a:solidFill>
                      <a:srgbClr val="E9EBEC"/>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2018-ben</a:t>
                      </a:r>
                      <a:endParaRPr sz="10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Befejezés 2020-ban</a:t>
                      </a:r>
                      <a:endParaRPr sz="1000" u="none" cap="none" strike="noStrike"/>
                    </a:p>
                  </a:txBody>
                  <a:tcPr marT="45725" marB="45725" marR="91450" marL="91450">
                    <a:solidFill>
                      <a:srgbClr val="E9EBEC"/>
                    </a:solidFill>
                  </a:tcPr>
                </a:tc>
              </a:tr>
              <a:tr h="370850">
                <a:tc>
                  <a:txBody>
                    <a:bodyPr/>
                    <a:lstStyle/>
                    <a:p>
                      <a:pPr indent="0" lvl="0" marL="0" marR="0" rtl="0" algn="l">
                        <a:lnSpc>
                          <a:spcPct val="100000"/>
                        </a:lnSpc>
                        <a:spcBef>
                          <a:spcPts val="0"/>
                        </a:spcBef>
                        <a:spcAft>
                          <a:spcPts val="0"/>
                        </a:spcAft>
                        <a:buClr>
                          <a:srgbClr val="000000"/>
                        </a:buClr>
                        <a:buSzPts val="1000"/>
                        <a:buFont typeface="Arial"/>
                        <a:buNone/>
                      </a:pPr>
                      <a:r>
                        <a:rPr b="1" lang="en-US" sz="1000" u="none" cap="none" strike="noStrike"/>
                        <a:t>Viselkedés Változtató Kerék (függőségi esetek)</a:t>
                      </a:r>
                      <a:endParaRPr sz="1400" u="none" cap="none" strike="noStrike"/>
                    </a:p>
                    <a:p>
                      <a:pPr indent="-171450" lvl="0" marL="171450" marR="0" rtl="0" algn="l">
                        <a:lnSpc>
                          <a:spcPct val="100000"/>
                        </a:lnSpc>
                        <a:spcBef>
                          <a:spcPts val="0"/>
                        </a:spcBef>
                        <a:spcAft>
                          <a:spcPts val="0"/>
                        </a:spcAft>
                        <a:buClr>
                          <a:schemeClr val="dk1"/>
                        </a:buClr>
                        <a:buSzPts val="1000"/>
                        <a:buFont typeface="Noto Sans Symbols"/>
                        <a:buChar char="➢"/>
                      </a:pPr>
                      <a:r>
                        <a:rPr b="0" i="1" lang="en-US" sz="1000" u="none" cap="none" strike="noStrike"/>
                        <a:t>Bostøtten, Kærsangervej 252, Tårnly</a:t>
                      </a:r>
                      <a:endParaRPr sz="1400" u="none" cap="none" strike="noStrike"/>
                    </a:p>
                  </a:txBody>
                  <a:tcPr marT="45725" marB="45725" marR="91450" marL="91450">
                    <a:solidFill>
                      <a:srgbClr val="B3DD97"/>
                    </a:solidFill>
                  </a:tcPr>
                </a:tc>
                <a:tc>
                  <a:txBody>
                    <a:bodyPr/>
                    <a:lstStyle/>
                    <a:p>
                      <a:pPr indent="-171450" lvl="0" marL="171450" marR="0" rtl="0" algn="l">
                        <a:lnSpc>
                          <a:spcPct val="100000"/>
                        </a:lnSpc>
                        <a:spcBef>
                          <a:spcPts val="0"/>
                        </a:spcBef>
                        <a:spcAft>
                          <a:spcPts val="0"/>
                        </a:spcAft>
                        <a:buClr>
                          <a:schemeClr val="dk1"/>
                        </a:buClr>
                        <a:buSzPts val="1000"/>
                        <a:buFont typeface="Arial"/>
                        <a:buChar char="•"/>
                      </a:pPr>
                      <a:r>
                        <a:rPr lang="en-US" sz="1000" u="none" cap="none" strike="noStrike"/>
                        <a:t>Kezdés 2018-ban</a:t>
                      </a:r>
                      <a:endParaRPr sz="1000" u="none" cap="none" strike="noStrike"/>
                    </a:p>
                  </a:txBody>
                  <a:tcPr marT="45725" marB="45725" marR="91450" marL="91450">
                    <a:solidFill>
                      <a:srgbClr val="B3DD97"/>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Együttműködő partnerek és fórumok</a:t>
            </a:r>
            <a:endParaRPr/>
          </a:p>
        </p:txBody>
      </p:sp>
      <p:sp>
        <p:nvSpPr>
          <p:cNvPr id="610" name="Google Shape;610;p14"/>
          <p:cNvSpPr/>
          <p:nvPr/>
        </p:nvSpPr>
        <p:spPr>
          <a:xfrm>
            <a:off x="4175760" y="2387600"/>
            <a:ext cx="3037840" cy="302768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Viborg Önkormányzat</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Fogyatékosügyi Szolgáltatások</a:t>
            </a:r>
            <a:endParaRPr b="0" i="0" sz="1800" u="none" cap="none" strike="noStrike">
              <a:solidFill>
                <a:schemeClr val="lt1"/>
              </a:solidFill>
              <a:latin typeface="Arial"/>
              <a:ea typeface="Arial"/>
              <a:cs typeface="Arial"/>
              <a:sym typeface="Arial"/>
            </a:endParaRPr>
          </a:p>
        </p:txBody>
      </p:sp>
      <p:sp>
        <p:nvSpPr>
          <p:cNvPr id="611" name="Google Shape;611;p14"/>
          <p:cNvSpPr/>
          <p:nvPr/>
        </p:nvSpPr>
        <p:spPr>
          <a:xfrm>
            <a:off x="2854642" y="1578248"/>
            <a:ext cx="1539240" cy="1585912"/>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Központi Régió Midtjylland</a:t>
            </a:r>
            <a:endParaRPr b="0" i="0" sz="1400" u="none" cap="none" strike="noStrike">
              <a:solidFill>
                <a:srgbClr val="000000"/>
              </a:solidFill>
              <a:latin typeface="Arial"/>
              <a:ea typeface="Arial"/>
              <a:cs typeface="Arial"/>
              <a:sym typeface="Arial"/>
            </a:endParaRPr>
          </a:p>
        </p:txBody>
      </p:sp>
      <p:sp>
        <p:nvSpPr>
          <p:cNvPr id="612" name="Google Shape;612;p14"/>
          <p:cNvSpPr/>
          <p:nvPr/>
        </p:nvSpPr>
        <p:spPr>
          <a:xfrm>
            <a:off x="2233217" y="3122493"/>
            <a:ext cx="1182071" cy="1195291"/>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DASSOS</a:t>
            </a:r>
            <a:endParaRPr b="0" i="0" sz="1400" u="none" cap="none" strike="noStrike">
              <a:solidFill>
                <a:srgbClr val="000000"/>
              </a:solidFill>
              <a:latin typeface="Arial"/>
              <a:ea typeface="Arial"/>
              <a:cs typeface="Arial"/>
              <a:sym typeface="Arial"/>
            </a:endParaRPr>
          </a:p>
        </p:txBody>
      </p:sp>
      <p:sp>
        <p:nvSpPr>
          <p:cNvPr id="613" name="Google Shape;613;p14"/>
          <p:cNvSpPr/>
          <p:nvPr/>
        </p:nvSpPr>
        <p:spPr>
          <a:xfrm>
            <a:off x="1618039" y="1454379"/>
            <a:ext cx="1556630" cy="1449431"/>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Oligophrenia-Klinika</a:t>
            </a:r>
            <a:endParaRPr b="0" i="0" sz="1200" u="none" cap="none" strike="noStrike">
              <a:solidFill>
                <a:schemeClr val="lt1"/>
              </a:solidFill>
              <a:latin typeface="Arial"/>
              <a:ea typeface="Arial"/>
              <a:cs typeface="Arial"/>
              <a:sym typeface="Arial"/>
            </a:endParaRPr>
          </a:p>
        </p:txBody>
      </p:sp>
      <p:sp>
        <p:nvSpPr>
          <p:cNvPr id="614" name="Google Shape;614;p14"/>
          <p:cNvSpPr/>
          <p:nvPr/>
        </p:nvSpPr>
        <p:spPr>
          <a:xfrm>
            <a:off x="8152763" y="2926256"/>
            <a:ext cx="1640593" cy="1645743"/>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Egészségügyi testület</a:t>
            </a:r>
            <a:endParaRPr b="0" i="0" sz="1200" u="none" cap="none" strike="noStrike">
              <a:solidFill>
                <a:schemeClr val="lt1"/>
              </a:solidFill>
              <a:latin typeface="Arial"/>
              <a:ea typeface="Arial"/>
              <a:cs typeface="Arial"/>
              <a:sym typeface="Arial"/>
            </a:endParaRPr>
          </a:p>
        </p:txBody>
      </p:sp>
      <p:sp>
        <p:nvSpPr>
          <p:cNvPr id="615" name="Google Shape;615;p14"/>
          <p:cNvSpPr/>
          <p:nvPr/>
        </p:nvSpPr>
        <p:spPr>
          <a:xfrm>
            <a:off x="7196533" y="1507375"/>
            <a:ext cx="1502410" cy="153150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Szociális testület</a:t>
            </a:r>
            <a:endParaRPr b="0" i="0" sz="1200" u="none" cap="none" strike="noStrike">
              <a:solidFill>
                <a:schemeClr val="lt1"/>
              </a:solidFill>
              <a:latin typeface="Arial"/>
              <a:ea typeface="Arial"/>
              <a:cs typeface="Arial"/>
              <a:sym typeface="Arial"/>
            </a:endParaRPr>
          </a:p>
        </p:txBody>
      </p:sp>
      <p:sp>
        <p:nvSpPr>
          <p:cNvPr id="616" name="Google Shape;616;p14"/>
          <p:cNvSpPr/>
          <p:nvPr/>
        </p:nvSpPr>
        <p:spPr>
          <a:xfrm>
            <a:off x="3399039" y="5101608"/>
            <a:ext cx="1134675" cy="1113413"/>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Kapcsolattartó Bizottság</a:t>
            </a:r>
            <a:endParaRPr b="0" i="0" sz="1100" u="none" cap="none" strike="noStrike">
              <a:solidFill>
                <a:schemeClr val="lt1"/>
              </a:solidFill>
              <a:latin typeface="Arial"/>
              <a:ea typeface="Arial"/>
              <a:cs typeface="Arial"/>
              <a:sym typeface="Arial"/>
            </a:endParaRPr>
          </a:p>
        </p:txBody>
      </p:sp>
      <p:sp>
        <p:nvSpPr>
          <p:cNvPr id="617" name="Google Shape;617;p14"/>
          <p:cNvSpPr/>
          <p:nvPr/>
        </p:nvSpPr>
        <p:spPr>
          <a:xfrm>
            <a:off x="6861731" y="5093830"/>
            <a:ext cx="1517038" cy="150399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Érdekcsopor-tok szervezetek (NGO)</a:t>
            </a:r>
            <a:endParaRPr b="0" i="0" sz="1400" u="none" cap="none" strike="noStrike">
              <a:solidFill>
                <a:srgbClr val="000000"/>
              </a:solidFill>
              <a:latin typeface="Arial"/>
              <a:ea typeface="Arial"/>
              <a:cs typeface="Arial"/>
              <a:sym typeface="Arial"/>
            </a:endParaRPr>
          </a:p>
        </p:txBody>
      </p:sp>
      <p:sp>
        <p:nvSpPr>
          <p:cNvPr id="618" name="Google Shape;618;p14"/>
          <p:cNvSpPr/>
          <p:nvPr/>
        </p:nvSpPr>
        <p:spPr>
          <a:xfrm>
            <a:off x="2067311" y="4200304"/>
            <a:ext cx="1465312" cy="144264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Más Önkormány-zatok</a:t>
            </a:r>
            <a:endParaRPr b="0" i="0" sz="1100" u="none" cap="none" strike="noStrike">
              <a:solidFill>
                <a:schemeClr val="lt1"/>
              </a:solidFill>
              <a:latin typeface="Arial"/>
              <a:ea typeface="Arial"/>
              <a:cs typeface="Arial"/>
              <a:sym typeface="Arial"/>
            </a:endParaRPr>
          </a:p>
        </p:txBody>
      </p:sp>
      <p:sp>
        <p:nvSpPr>
          <p:cNvPr id="619" name="Google Shape;619;p14"/>
          <p:cNvSpPr/>
          <p:nvPr/>
        </p:nvSpPr>
        <p:spPr>
          <a:xfrm>
            <a:off x="4269210" y="1336162"/>
            <a:ext cx="753745" cy="691036"/>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0" name="Google Shape;620;p14"/>
          <p:cNvSpPr/>
          <p:nvPr/>
        </p:nvSpPr>
        <p:spPr>
          <a:xfrm>
            <a:off x="7561739" y="3899552"/>
            <a:ext cx="316230" cy="325120"/>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1" name="Google Shape;621;p14"/>
          <p:cNvSpPr/>
          <p:nvPr/>
        </p:nvSpPr>
        <p:spPr>
          <a:xfrm>
            <a:off x="4572738" y="5339537"/>
            <a:ext cx="386080" cy="38608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2" name="Google Shape;622;p14"/>
          <p:cNvSpPr/>
          <p:nvPr/>
        </p:nvSpPr>
        <p:spPr>
          <a:xfrm>
            <a:off x="3588642" y="3605512"/>
            <a:ext cx="386080" cy="386080"/>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3" name="Google Shape;623;p14"/>
          <p:cNvSpPr/>
          <p:nvPr/>
        </p:nvSpPr>
        <p:spPr>
          <a:xfrm>
            <a:off x="8928734" y="5093830"/>
            <a:ext cx="568960" cy="549116"/>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4" name="Google Shape;624;p14"/>
          <p:cNvSpPr/>
          <p:nvPr/>
        </p:nvSpPr>
        <p:spPr>
          <a:xfrm>
            <a:off x="3648710" y="4353560"/>
            <a:ext cx="386080" cy="38608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5" name="Google Shape;625;p14"/>
          <p:cNvSpPr/>
          <p:nvPr/>
        </p:nvSpPr>
        <p:spPr>
          <a:xfrm>
            <a:off x="3563450" y="3899552"/>
            <a:ext cx="313690" cy="30075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6" name="Google Shape;626;p14"/>
          <p:cNvSpPr/>
          <p:nvPr/>
        </p:nvSpPr>
        <p:spPr>
          <a:xfrm>
            <a:off x="9316718" y="5484814"/>
            <a:ext cx="375920" cy="34544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7" name="Google Shape;627;p14"/>
          <p:cNvSpPr/>
          <p:nvPr/>
        </p:nvSpPr>
        <p:spPr>
          <a:xfrm>
            <a:off x="6399494" y="1461928"/>
            <a:ext cx="599716" cy="56527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8" name="Google Shape;628;p14"/>
          <p:cNvSpPr/>
          <p:nvPr/>
        </p:nvSpPr>
        <p:spPr>
          <a:xfrm>
            <a:off x="5128020" y="1754605"/>
            <a:ext cx="386080" cy="386080"/>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9" name="Google Shape;629;p14"/>
          <p:cNvSpPr/>
          <p:nvPr/>
        </p:nvSpPr>
        <p:spPr>
          <a:xfrm>
            <a:off x="6454957" y="5229185"/>
            <a:ext cx="427673" cy="420688"/>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0" name="Google Shape;630;p14"/>
          <p:cNvSpPr/>
          <p:nvPr/>
        </p:nvSpPr>
        <p:spPr>
          <a:xfrm>
            <a:off x="7538957" y="3408265"/>
            <a:ext cx="313690" cy="30075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1" name="Google Shape;631;p14"/>
          <p:cNvSpPr/>
          <p:nvPr/>
        </p:nvSpPr>
        <p:spPr>
          <a:xfrm>
            <a:off x="6107891" y="2010411"/>
            <a:ext cx="265888" cy="246915"/>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2" name="Google Shape;632;p14"/>
          <p:cNvSpPr/>
          <p:nvPr/>
        </p:nvSpPr>
        <p:spPr>
          <a:xfrm>
            <a:off x="6193628" y="5625306"/>
            <a:ext cx="313690" cy="30075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3" name="Google Shape;633;p14"/>
          <p:cNvSpPr/>
          <p:nvPr/>
        </p:nvSpPr>
        <p:spPr>
          <a:xfrm>
            <a:off x="6528821" y="2090284"/>
            <a:ext cx="364766" cy="36568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4" name="Google Shape;634;p14"/>
          <p:cNvSpPr/>
          <p:nvPr/>
        </p:nvSpPr>
        <p:spPr>
          <a:xfrm>
            <a:off x="2730936" y="5571727"/>
            <a:ext cx="313690" cy="30075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5" name="Google Shape;635;p14"/>
          <p:cNvSpPr/>
          <p:nvPr/>
        </p:nvSpPr>
        <p:spPr>
          <a:xfrm>
            <a:off x="7395944" y="4447187"/>
            <a:ext cx="599716" cy="56527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Tendenciák a Fogyatékosügy területén</a:t>
            </a:r>
            <a:endParaRPr b="0">
              <a:solidFill>
                <a:srgbClr val="153F74"/>
              </a:solidFill>
            </a:endParaRPr>
          </a:p>
        </p:txBody>
      </p:sp>
      <p:sp>
        <p:nvSpPr>
          <p:cNvPr id="642" name="Google Shape;642;p15"/>
          <p:cNvSpPr txBox="1"/>
          <p:nvPr>
            <p:ph idx="1" type="body"/>
          </p:nvPr>
        </p:nvSpPr>
        <p:spPr>
          <a:xfrm>
            <a:off x="4216400" y="1825625"/>
            <a:ext cx="71374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Az autizmus-diagnózisok számának növekedése</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Idősödés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A koraszülöttség későbbi hatásai egész felnőttkorig</a:t>
            </a:r>
            <a:endParaRPr/>
          </a:p>
        </p:txBody>
      </p:sp>
      <p:pic>
        <p:nvPicPr>
          <p:cNvPr descr="Opadgående tendens" id="643" name="Google Shape;643;p15"/>
          <p:cNvPicPr preferRelativeResize="0"/>
          <p:nvPr/>
        </p:nvPicPr>
        <p:blipFill rotWithShape="1">
          <a:blip r:embed="rId3">
            <a:alphaModFix/>
          </a:blip>
          <a:srcRect b="0" l="0" r="0" t="0"/>
          <a:stretch/>
        </p:blipFill>
        <p:spPr>
          <a:xfrm>
            <a:off x="1559558" y="3552825"/>
            <a:ext cx="2007869" cy="2007869"/>
          </a:xfrm>
          <a:prstGeom prst="rect">
            <a:avLst/>
          </a:prstGeom>
          <a:noFill/>
          <a:ln>
            <a:noFill/>
          </a:ln>
        </p:spPr>
      </p:pic>
      <p:pic>
        <p:nvPicPr>
          <p:cNvPr descr="Lagkagediagram" id="644" name="Google Shape;644;p15"/>
          <p:cNvPicPr preferRelativeResize="0"/>
          <p:nvPr/>
        </p:nvPicPr>
        <p:blipFill rotWithShape="1">
          <a:blip r:embed="rId4">
            <a:alphaModFix/>
          </a:blip>
          <a:srcRect b="0" l="0" r="0" t="0"/>
          <a:stretch/>
        </p:blipFill>
        <p:spPr>
          <a:xfrm>
            <a:off x="1559558" y="1825626"/>
            <a:ext cx="1915160" cy="19151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pic>
        <p:nvPicPr>
          <p:cNvPr descr="Forstørrelsesglas" id="651" name="Google Shape;651;p16"/>
          <p:cNvPicPr preferRelativeResize="0"/>
          <p:nvPr/>
        </p:nvPicPr>
        <p:blipFill rotWithShape="1">
          <a:blip r:embed="rId3">
            <a:alphaModFix/>
          </a:blip>
          <a:srcRect b="0" l="0" r="0" t="0"/>
          <a:stretch/>
        </p:blipFill>
        <p:spPr>
          <a:xfrm rot="6582920">
            <a:off x="1903444" y="-548238"/>
            <a:ext cx="9181681" cy="9181681"/>
          </a:xfrm>
          <a:prstGeom prst="rect">
            <a:avLst/>
          </a:prstGeom>
          <a:noFill/>
          <a:ln>
            <a:noFill/>
          </a:ln>
        </p:spPr>
      </p:pic>
      <p:sp>
        <p:nvSpPr>
          <p:cNvPr id="652" name="Google Shape;65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Aktuális tematikák</a:t>
            </a:r>
            <a:endParaRPr/>
          </a:p>
        </p:txBody>
      </p:sp>
      <p:sp>
        <p:nvSpPr>
          <p:cNvPr id="653" name="Google Shape;653;p16"/>
          <p:cNvSpPr txBox="1"/>
          <p:nvPr>
            <p:ph idx="1" type="body"/>
          </p:nvPr>
        </p:nvSpPr>
        <p:spPr>
          <a:xfrm>
            <a:off x="6096000" y="1891512"/>
            <a:ext cx="4175700" cy="3531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2000"/>
              <a:buNone/>
            </a:pPr>
            <a:r>
              <a:rPr lang="en-US" sz="2000"/>
              <a:t>Folyamat és flow</a:t>
            </a:r>
            <a:endParaRPr/>
          </a:p>
          <a:p>
            <a:pPr indent="-101600" lvl="0" marL="228600" rtl="0" algn="l">
              <a:lnSpc>
                <a:spcPct val="80000"/>
              </a:lnSpc>
              <a:spcBef>
                <a:spcPts val="1000"/>
              </a:spcBef>
              <a:spcAft>
                <a:spcPts val="0"/>
              </a:spcAft>
              <a:buClr>
                <a:schemeClr val="dk1"/>
              </a:buClr>
              <a:buSzPts val="2000"/>
              <a:buNone/>
            </a:pPr>
            <a:r>
              <a:t/>
            </a:r>
            <a:endParaRPr sz="2000"/>
          </a:p>
          <a:p>
            <a:pPr indent="0" lvl="0" marL="0" rtl="0" algn="l">
              <a:lnSpc>
                <a:spcPct val="80000"/>
              </a:lnSpc>
              <a:spcBef>
                <a:spcPts val="1000"/>
              </a:spcBef>
              <a:spcAft>
                <a:spcPts val="0"/>
              </a:spcAft>
              <a:buClr>
                <a:schemeClr val="dk1"/>
              </a:buClr>
              <a:buSzPts val="2000"/>
              <a:buNone/>
            </a:pPr>
            <a:r>
              <a:rPr lang="en-US" sz="2000"/>
              <a:t>Kultúra og mozgás</a:t>
            </a:r>
            <a:endParaRPr/>
          </a:p>
          <a:p>
            <a:pPr indent="-101600" lvl="0" marL="228600" rtl="0" algn="l">
              <a:lnSpc>
                <a:spcPct val="80000"/>
              </a:lnSpc>
              <a:spcBef>
                <a:spcPts val="1000"/>
              </a:spcBef>
              <a:spcAft>
                <a:spcPts val="0"/>
              </a:spcAft>
              <a:buClr>
                <a:schemeClr val="dk1"/>
              </a:buClr>
              <a:buSzPts val="2000"/>
              <a:buNone/>
            </a:pPr>
            <a:r>
              <a:t/>
            </a:r>
            <a:endParaRPr sz="2000"/>
          </a:p>
          <a:p>
            <a:pPr indent="0" lvl="0" marL="0" rtl="0" algn="l">
              <a:lnSpc>
                <a:spcPct val="80000"/>
              </a:lnSpc>
              <a:spcBef>
                <a:spcPts val="1000"/>
              </a:spcBef>
              <a:spcAft>
                <a:spcPts val="0"/>
              </a:spcAft>
              <a:buClr>
                <a:schemeClr val="dk1"/>
              </a:buClr>
              <a:buSzPts val="2000"/>
              <a:buNone/>
            </a:pPr>
            <a:r>
              <a:rPr lang="en-US" sz="2000"/>
              <a:t>Foglalkoztatás</a:t>
            </a:r>
            <a:endParaRPr/>
          </a:p>
          <a:p>
            <a:pPr indent="0" lvl="0" marL="0" rtl="0" algn="l">
              <a:lnSpc>
                <a:spcPct val="80000"/>
              </a:lnSpc>
              <a:spcBef>
                <a:spcPts val="1000"/>
              </a:spcBef>
              <a:spcAft>
                <a:spcPts val="0"/>
              </a:spcAft>
              <a:buClr>
                <a:schemeClr val="dk1"/>
              </a:buClr>
              <a:buSzPts val="2000"/>
              <a:buNone/>
            </a:pPr>
            <a:r>
              <a:t/>
            </a:r>
            <a:endParaRPr sz="2000"/>
          </a:p>
          <a:p>
            <a:pPr indent="0" lvl="0" marL="0" rtl="0" algn="l">
              <a:lnSpc>
                <a:spcPct val="80000"/>
              </a:lnSpc>
              <a:spcBef>
                <a:spcPts val="1000"/>
              </a:spcBef>
              <a:spcAft>
                <a:spcPts val="0"/>
              </a:spcAft>
              <a:buClr>
                <a:schemeClr val="dk1"/>
              </a:buClr>
              <a:buSzPts val="2000"/>
              <a:buNone/>
            </a:pPr>
            <a:r>
              <a:rPr lang="en-US" sz="2000"/>
              <a:t>Függő fogyatékosok</a:t>
            </a:r>
            <a:endParaRPr/>
          </a:p>
          <a:p>
            <a:pPr indent="0" lvl="0" marL="0" rtl="0" algn="l">
              <a:lnSpc>
                <a:spcPct val="80000"/>
              </a:lnSpc>
              <a:spcBef>
                <a:spcPts val="1000"/>
              </a:spcBef>
              <a:spcAft>
                <a:spcPts val="0"/>
              </a:spcAft>
              <a:buClr>
                <a:schemeClr val="dk1"/>
              </a:buClr>
              <a:buSzPts val="2000"/>
              <a:buNone/>
            </a:pPr>
            <a:r>
              <a:t/>
            </a:r>
            <a:endParaRPr sz="2000"/>
          </a:p>
          <a:p>
            <a:pPr indent="0" lvl="0" marL="0" rtl="0" algn="l">
              <a:lnSpc>
                <a:spcPct val="80000"/>
              </a:lnSpc>
              <a:spcBef>
                <a:spcPts val="1000"/>
              </a:spcBef>
              <a:spcAft>
                <a:spcPts val="0"/>
              </a:spcAft>
              <a:buClr>
                <a:schemeClr val="dk1"/>
              </a:buClr>
              <a:buSzPts val="2000"/>
              <a:buNone/>
            </a:pPr>
            <a:r>
              <a:rPr lang="en-US" sz="2000"/>
              <a:t>Különösen komplex esetek</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Program</a:t>
            </a:r>
            <a:endParaRPr/>
          </a:p>
        </p:txBody>
      </p:sp>
      <p:sp>
        <p:nvSpPr>
          <p:cNvPr id="450" name="Google Shape;450;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Tények a fogyatékosügyi területről</a:t>
            </a:r>
            <a:endParaRPr/>
          </a:p>
          <a:p>
            <a:pPr indent="-228600" lvl="1" marL="685800" rtl="0" algn="l">
              <a:lnSpc>
                <a:spcPct val="90000"/>
              </a:lnSpc>
              <a:spcBef>
                <a:spcPts val="500"/>
              </a:spcBef>
              <a:spcAft>
                <a:spcPts val="0"/>
              </a:spcAft>
              <a:buClr>
                <a:schemeClr val="dk1"/>
              </a:buClr>
              <a:buSzPts val="2400"/>
              <a:buChar char="•"/>
            </a:pPr>
            <a:r>
              <a:rPr lang="en-US"/>
              <a:t>Célcsoport, Intézmények, Finanszírozás, Szakmai megközelítés</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Együttműködő partnerek és alapelvek</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A Fogyatékosügyi Szolgáltatásokon belüli tendenciák és témakörök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3"/>
          <p:cNvSpPr/>
          <p:nvPr/>
        </p:nvSpPr>
        <p:spPr>
          <a:xfrm>
            <a:off x="6177280" y="1452881"/>
            <a:ext cx="5821680" cy="4230676"/>
          </a:xfrm>
          <a:prstGeom prst="ellipse">
            <a:avLst/>
          </a:prstGeom>
          <a:noFill/>
          <a:ln cap="flat" cmpd="sng" w="12700">
            <a:solidFill>
              <a:srgbClr val="BFBFBF"/>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7" name="Google Shape;457;p3"/>
          <p:cNvSpPr/>
          <p:nvPr/>
        </p:nvSpPr>
        <p:spPr>
          <a:xfrm>
            <a:off x="6250940" y="2202145"/>
            <a:ext cx="5674360" cy="3481412"/>
          </a:xfrm>
          <a:prstGeom prst="ellipse">
            <a:avLst/>
          </a:prstGeom>
          <a:solidFill>
            <a:srgbClr val="8FB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Fejlődési rendellenesség (pl. Down Syndrome)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Autizmus spektrum zavar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ADHD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Többszörös funkcionális rendellenesség</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(Cerebral palsy)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Fizikai funkcionális rendellenesség</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8" name="Google Shape;458;p3"/>
          <p:cNvSpPr txBox="1"/>
          <p:nvPr>
            <p:ph type="title"/>
          </p:nvPr>
        </p:nvSpPr>
        <p:spPr>
          <a:xfrm>
            <a:off x="919480" y="329610"/>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Tények a Fogyatékosügyi területről</a:t>
            </a:r>
            <a:br>
              <a:rPr lang="en-US">
                <a:solidFill>
                  <a:srgbClr val="153F74"/>
                </a:solidFill>
              </a:rPr>
            </a:br>
            <a:r>
              <a:rPr b="0" lang="en-US">
                <a:solidFill>
                  <a:srgbClr val="153F74"/>
                </a:solidFill>
              </a:rPr>
              <a:t>– Állampolgárok</a:t>
            </a:r>
            <a:endParaRPr b="0">
              <a:solidFill>
                <a:srgbClr val="153F74"/>
              </a:solidFill>
            </a:endParaRPr>
          </a:p>
        </p:txBody>
      </p:sp>
      <p:sp>
        <p:nvSpPr>
          <p:cNvPr id="459" name="Google Shape;459;p3"/>
          <p:cNvSpPr txBox="1"/>
          <p:nvPr>
            <p:ph idx="1" type="body"/>
          </p:nvPr>
        </p:nvSpPr>
        <p:spPr>
          <a:xfrm>
            <a:off x="599317" y="1883392"/>
            <a:ext cx="5577963" cy="411891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000"/>
              <a:buNone/>
            </a:pPr>
            <a:r>
              <a:rPr lang="en-US" sz="2000"/>
              <a:t>Viborg Önkormányzat a Fogyatékosügyi Szolgáltatásaiban kb. 800 embert támogat. </a:t>
            </a:r>
            <a:endParaRPr sz="1000"/>
          </a:p>
          <a:p>
            <a:pPr indent="0" lvl="0" marL="0" rtl="0" algn="l">
              <a:lnSpc>
                <a:spcPct val="90000"/>
              </a:lnSpc>
              <a:spcBef>
                <a:spcPts val="1000"/>
              </a:spcBef>
              <a:spcAft>
                <a:spcPts val="0"/>
              </a:spcAft>
              <a:buClr>
                <a:schemeClr val="dk1"/>
              </a:buClr>
              <a:buSzPts val="2000"/>
              <a:buNone/>
            </a:pPr>
            <a:r>
              <a:rPr lang="en-US" sz="2000"/>
              <a:t>A célcsoport a 18 év feletti állampolgárok értelmi (kognitív) és/vagy funkcionális (fizikai) akadályozottsággal. </a:t>
            </a:r>
            <a:endParaRPr/>
          </a:p>
          <a:p>
            <a:pPr indent="0" lvl="0" marL="0" rtl="0" algn="l">
              <a:lnSpc>
                <a:spcPct val="90000"/>
              </a:lnSpc>
              <a:spcBef>
                <a:spcPts val="1000"/>
              </a:spcBef>
              <a:spcAft>
                <a:spcPts val="0"/>
              </a:spcAft>
              <a:buClr>
                <a:schemeClr val="dk1"/>
              </a:buClr>
              <a:buSzPts val="2000"/>
              <a:buNone/>
            </a:pPr>
            <a:r>
              <a:rPr lang="en-US" sz="2000"/>
              <a:t>A célcsoport dinamikusan változó : Az új jogszabályoknak, az új diagnózisoknak, és a társadalom egyéb változásainak megfelelően. </a:t>
            </a:r>
            <a:endParaRPr/>
          </a:p>
        </p:txBody>
      </p:sp>
      <p:sp>
        <p:nvSpPr>
          <p:cNvPr id="460" name="Google Shape;460;p3"/>
          <p:cNvSpPr/>
          <p:nvPr/>
        </p:nvSpPr>
        <p:spPr>
          <a:xfrm>
            <a:off x="152400" y="288667"/>
            <a:ext cx="35266" cy="184666"/>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212121"/>
              </a:buClr>
              <a:buSzPts val="1200"/>
              <a:buFont typeface="Arial"/>
              <a:buNone/>
            </a:pPr>
            <a:r>
              <a:rPr b="0" i="0" lang="en-US" sz="1200" u="none" cap="none" strike="noStrike">
                <a:solidFill>
                  <a:srgbClr val="21212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pic>
        <p:nvPicPr>
          <p:cNvPr id="466" name="Google Shape;466;p4"/>
          <p:cNvPicPr preferRelativeResize="0"/>
          <p:nvPr/>
        </p:nvPicPr>
        <p:blipFill rotWithShape="1">
          <a:blip r:embed="rId3">
            <a:alphaModFix/>
          </a:blip>
          <a:srcRect b="0" l="0" r="0" t="0"/>
          <a:stretch/>
        </p:blipFill>
        <p:spPr>
          <a:xfrm>
            <a:off x="13084" y="0"/>
            <a:ext cx="12223184" cy="7658509"/>
          </a:xfrm>
          <a:prstGeom prst="rect">
            <a:avLst/>
          </a:prstGeom>
          <a:noFill/>
          <a:ln>
            <a:noFill/>
          </a:ln>
        </p:spPr>
      </p:pic>
      <p:sp>
        <p:nvSpPr>
          <p:cNvPr id="467" name="Google Shape;467;p4"/>
          <p:cNvSpPr txBox="1"/>
          <p:nvPr>
            <p:ph type="title"/>
          </p:nvPr>
        </p:nvSpPr>
        <p:spPr>
          <a:xfrm>
            <a:off x="838200" y="365125"/>
            <a:ext cx="1057295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Tények a Fogyatékosügyi területről</a:t>
            </a:r>
            <a:br>
              <a:rPr lang="en-US">
                <a:solidFill>
                  <a:srgbClr val="153F74"/>
                </a:solidFill>
              </a:rPr>
            </a:br>
            <a:r>
              <a:rPr b="0" lang="en-US">
                <a:solidFill>
                  <a:srgbClr val="153F74"/>
                </a:solidFill>
              </a:rPr>
              <a:t>- Intézmények</a:t>
            </a:r>
            <a:endParaRPr b="0">
              <a:solidFill>
                <a:srgbClr val="153F74"/>
              </a:solidFill>
            </a:endParaRPr>
          </a:p>
        </p:txBody>
      </p:sp>
      <p:pic>
        <p:nvPicPr>
          <p:cNvPr descr="Hus" id="468" name="Google Shape;468;p4"/>
          <p:cNvPicPr preferRelativeResize="0"/>
          <p:nvPr>
            <p:ph idx="1" type="body"/>
          </p:nvPr>
        </p:nvPicPr>
        <p:blipFill rotWithShape="1">
          <a:blip r:embed="rId4">
            <a:alphaModFix/>
          </a:blip>
          <a:srcRect b="0" l="0" r="0" t="0"/>
          <a:stretch/>
        </p:blipFill>
        <p:spPr>
          <a:xfrm>
            <a:off x="2984675" y="2284798"/>
            <a:ext cx="847601" cy="847601"/>
          </a:xfrm>
          <a:prstGeom prst="rect">
            <a:avLst/>
          </a:prstGeom>
          <a:noFill/>
          <a:ln>
            <a:noFill/>
          </a:ln>
        </p:spPr>
      </p:pic>
      <p:pic>
        <p:nvPicPr>
          <p:cNvPr descr="Kvinde" id="469" name="Google Shape;469;p4"/>
          <p:cNvPicPr preferRelativeResize="0"/>
          <p:nvPr/>
        </p:nvPicPr>
        <p:blipFill rotWithShape="1">
          <a:blip r:embed="rId5">
            <a:alphaModFix/>
          </a:blip>
          <a:srcRect b="0" l="0" r="0" t="0"/>
          <a:stretch/>
        </p:blipFill>
        <p:spPr>
          <a:xfrm>
            <a:off x="3665692" y="2634050"/>
            <a:ext cx="498652" cy="498652"/>
          </a:xfrm>
          <a:prstGeom prst="rect">
            <a:avLst/>
          </a:prstGeom>
          <a:noFill/>
          <a:ln>
            <a:noFill/>
          </a:ln>
        </p:spPr>
      </p:pic>
      <p:pic>
        <p:nvPicPr>
          <p:cNvPr descr="Bygning" id="470" name="Google Shape;470;p4"/>
          <p:cNvPicPr preferRelativeResize="0"/>
          <p:nvPr/>
        </p:nvPicPr>
        <p:blipFill rotWithShape="1">
          <a:blip r:embed="rId6">
            <a:alphaModFix/>
          </a:blip>
          <a:srcRect b="0" l="0" r="0" t="0"/>
          <a:stretch/>
        </p:blipFill>
        <p:spPr>
          <a:xfrm>
            <a:off x="7711942" y="2141656"/>
            <a:ext cx="935218" cy="935218"/>
          </a:xfrm>
          <a:prstGeom prst="rect">
            <a:avLst/>
          </a:prstGeom>
          <a:noFill/>
          <a:ln>
            <a:noFill/>
          </a:ln>
        </p:spPr>
      </p:pic>
      <p:pic>
        <p:nvPicPr>
          <p:cNvPr descr="Bygning" id="471" name="Google Shape;471;p4"/>
          <p:cNvPicPr preferRelativeResize="0"/>
          <p:nvPr/>
        </p:nvPicPr>
        <p:blipFill rotWithShape="1">
          <a:blip r:embed="rId7">
            <a:alphaModFix/>
          </a:blip>
          <a:srcRect b="0" l="0" r="0" t="0"/>
          <a:stretch/>
        </p:blipFill>
        <p:spPr>
          <a:xfrm>
            <a:off x="9117232" y="3990473"/>
            <a:ext cx="958748" cy="958748"/>
          </a:xfrm>
          <a:prstGeom prst="rect">
            <a:avLst/>
          </a:prstGeom>
          <a:noFill/>
          <a:ln>
            <a:noFill/>
          </a:ln>
        </p:spPr>
      </p:pic>
      <p:pic>
        <p:nvPicPr>
          <p:cNvPr descr="Sol" id="472" name="Google Shape;472;p4"/>
          <p:cNvPicPr preferRelativeResize="0"/>
          <p:nvPr/>
        </p:nvPicPr>
        <p:blipFill rotWithShape="1">
          <a:blip r:embed="rId8">
            <a:alphaModFix/>
          </a:blip>
          <a:srcRect b="0" l="0" r="0" t="0"/>
          <a:stretch/>
        </p:blipFill>
        <p:spPr>
          <a:xfrm>
            <a:off x="8460893" y="2004170"/>
            <a:ext cx="333444" cy="333444"/>
          </a:xfrm>
          <a:prstGeom prst="rect">
            <a:avLst/>
          </a:prstGeom>
          <a:noFill/>
          <a:ln>
            <a:noFill/>
          </a:ln>
        </p:spPr>
      </p:pic>
      <p:pic>
        <p:nvPicPr>
          <p:cNvPr descr="Måne og stjerner" id="473" name="Google Shape;473;p4"/>
          <p:cNvPicPr preferRelativeResize="0"/>
          <p:nvPr/>
        </p:nvPicPr>
        <p:blipFill rotWithShape="1">
          <a:blip r:embed="rId9">
            <a:alphaModFix/>
          </a:blip>
          <a:srcRect b="0" l="0" r="0" t="0"/>
          <a:stretch/>
        </p:blipFill>
        <p:spPr>
          <a:xfrm>
            <a:off x="9873868" y="3643620"/>
            <a:ext cx="455560" cy="455560"/>
          </a:xfrm>
          <a:prstGeom prst="rect">
            <a:avLst/>
          </a:prstGeom>
          <a:noFill/>
          <a:ln>
            <a:noFill/>
          </a:ln>
        </p:spPr>
      </p:pic>
      <p:pic>
        <p:nvPicPr>
          <p:cNvPr descr="Håndtryk" id="474" name="Google Shape;474;p4"/>
          <p:cNvPicPr preferRelativeResize="0"/>
          <p:nvPr/>
        </p:nvPicPr>
        <p:blipFill rotWithShape="1">
          <a:blip r:embed="rId10">
            <a:alphaModFix/>
          </a:blip>
          <a:srcRect b="0" l="0" r="0" t="0"/>
          <a:stretch/>
        </p:blipFill>
        <p:spPr>
          <a:xfrm>
            <a:off x="1989505" y="4278707"/>
            <a:ext cx="827538" cy="827538"/>
          </a:xfrm>
          <a:prstGeom prst="rect">
            <a:avLst/>
          </a:prstGeom>
          <a:noFill/>
          <a:ln>
            <a:noFill/>
          </a:ln>
        </p:spPr>
      </p:pic>
      <p:pic>
        <p:nvPicPr>
          <p:cNvPr descr="Ur" id="475" name="Google Shape;475;p4"/>
          <p:cNvPicPr preferRelativeResize="0"/>
          <p:nvPr/>
        </p:nvPicPr>
        <p:blipFill rotWithShape="1">
          <a:blip r:embed="rId11">
            <a:alphaModFix/>
          </a:blip>
          <a:srcRect b="0" l="0" r="0" t="0"/>
          <a:stretch/>
        </p:blipFill>
        <p:spPr>
          <a:xfrm>
            <a:off x="2528170" y="3892102"/>
            <a:ext cx="577745" cy="577745"/>
          </a:xfrm>
          <a:prstGeom prst="rect">
            <a:avLst/>
          </a:prstGeom>
          <a:noFill/>
          <a:ln>
            <a:noFill/>
          </a:ln>
        </p:spPr>
      </p:pic>
      <p:pic>
        <p:nvPicPr>
          <p:cNvPr descr="Skolebygning" id="476" name="Google Shape;476;p4"/>
          <p:cNvPicPr preferRelativeResize="0"/>
          <p:nvPr/>
        </p:nvPicPr>
        <p:blipFill rotWithShape="1">
          <a:blip r:embed="rId12">
            <a:alphaModFix/>
          </a:blip>
          <a:srcRect b="0" l="0" r="0" t="0"/>
          <a:stretch/>
        </p:blipFill>
        <p:spPr>
          <a:xfrm>
            <a:off x="5057588" y="1304798"/>
            <a:ext cx="1119933" cy="1119933"/>
          </a:xfrm>
          <a:prstGeom prst="rect">
            <a:avLst/>
          </a:prstGeom>
          <a:noFill/>
          <a:ln>
            <a:noFill/>
          </a:ln>
        </p:spPr>
      </p:pic>
      <p:pic>
        <p:nvPicPr>
          <p:cNvPr descr="Gruppe" id="477" name="Google Shape;477;p4"/>
          <p:cNvPicPr preferRelativeResize="0"/>
          <p:nvPr/>
        </p:nvPicPr>
        <p:blipFill rotWithShape="1">
          <a:blip r:embed="rId13">
            <a:alphaModFix/>
          </a:blip>
          <a:srcRect b="0" l="0" r="0" t="0"/>
          <a:stretch/>
        </p:blipFill>
        <p:spPr>
          <a:xfrm>
            <a:off x="6072377" y="1808826"/>
            <a:ext cx="537906" cy="537906"/>
          </a:xfrm>
          <a:prstGeom prst="rect">
            <a:avLst/>
          </a:prstGeom>
          <a:noFill/>
          <a:ln>
            <a:noFill/>
          </a:ln>
        </p:spPr>
      </p:pic>
      <p:sp>
        <p:nvSpPr>
          <p:cNvPr id="478" name="Google Shape;478;p4"/>
          <p:cNvSpPr txBox="1"/>
          <p:nvPr/>
        </p:nvSpPr>
        <p:spPr>
          <a:xfrm>
            <a:off x="1570589" y="4921579"/>
            <a:ext cx="1967741"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Kapcsolattartó létesítmények</a:t>
            </a:r>
            <a:endParaRPr b="1" i="0" sz="1800" u="none" cap="none" strike="noStrike">
              <a:solidFill>
                <a:srgbClr val="FF0000"/>
              </a:solidFill>
              <a:latin typeface="Arial"/>
              <a:ea typeface="Arial"/>
              <a:cs typeface="Arial"/>
              <a:sym typeface="Arial"/>
            </a:endParaRPr>
          </a:p>
        </p:txBody>
      </p:sp>
      <p:sp>
        <p:nvSpPr>
          <p:cNvPr id="479" name="Google Shape;479;p4"/>
          <p:cNvSpPr txBox="1"/>
          <p:nvPr/>
        </p:nvSpPr>
        <p:spPr>
          <a:xfrm>
            <a:off x="2132222" y="3068029"/>
            <a:ext cx="2552505"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Támogatott lakhatás és kísérés</a:t>
            </a:r>
            <a:endParaRPr b="1" i="0" sz="1800" u="none" cap="none" strike="noStrike">
              <a:solidFill>
                <a:schemeClr val="dk1"/>
              </a:solidFill>
              <a:latin typeface="Arial"/>
              <a:ea typeface="Arial"/>
              <a:cs typeface="Arial"/>
              <a:sym typeface="Arial"/>
            </a:endParaRPr>
          </a:p>
        </p:txBody>
      </p:sp>
      <p:sp>
        <p:nvSpPr>
          <p:cNvPr id="480" name="Google Shape;480;p4"/>
          <p:cNvSpPr txBox="1"/>
          <p:nvPr/>
        </p:nvSpPr>
        <p:spPr>
          <a:xfrm>
            <a:off x="4692570" y="2222803"/>
            <a:ext cx="2159078" cy="3693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Napközi</a:t>
            </a:r>
            <a:endParaRPr b="1" i="0" sz="1800" u="none" cap="none" strike="noStrike">
              <a:solidFill>
                <a:schemeClr val="dk1"/>
              </a:solidFill>
              <a:latin typeface="Arial"/>
              <a:ea typeface="Arial"/>
              <a:cs typeface="Arial"/>
              <a:sym typeface="Arial"/>
            </a:endParaRPr>
          </a:p>
        </p:txBody>
      </p:sp>
      <p:sp>
        <p:nvSpPr>
          <p:cNvPr id="481" name="Google Shape;481;p4"/>
          <p:cNvSpPr txBox="1"/>
          <p:nvPr/>
        </p:nvSpPr>
        <p:spPr>
          <a:xfrm>
            <a:off x="6748275" y="3054395"/>
            <a:ext cx="3013629"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Lakhatás – napközbeni támogatás</a:t>
            </a:r>
            <a:endParaRPr b="1" i="0" sz="1800" u="none" cap="none" strike="noStrike">
              <a:solidFill>
                <a:schemeClr val="dk1"/>
              </a:solidFill>
              <a:latin typeface="Arial"/>
              <a:ea typeface="Arial"/>
              <a:cs typeface="Arial"/>
              <a:sym typeface="Arial"/>
            </a:endParaRPr>
          </a:p>
        </p:txBody>
      </p:sp>
      <p:sp>
        <p:nvSpPr>
          <p:cNvPr id="482" name="Google Shape;482;p4"/>
          <p:cNvSpPr/>
          <p:nvPr/>
        </p:nvSpPr>
        <p:spPr>
          <a:xfrm>
            <a:off x="8122254" y="4949221"/>
            <a:ext cx="346761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Lakhatás – 24 órás támogatás</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Kapcsolattartó létesítmények</a:t>
            </a:r>
            <a:endParaRPr b="0">
              <a:solidFill>
                <a:srgbClr val="153F74"/>
              </a:solidFill>
            </a:endParaRPr>
          </a:p>
        </p:txBody>
      </p:sp>
      <p:sp>
        <p:nvSpPr>
          <p:cNvPr id="489" name="Google Shape;489;p5"/>
          <p:cNvSpPr txBox="1"/>
          <p:nvPr/>
        </p:nvSpPr>
        <p:spPr>
          <a:xfrm>
            <a:off x="6866949" y="1514181"/>
            <a:ext cx="4400329" cy="5401479"/>
          </a:xfrm>
          <a:prstGeom prst="rect">
            <a:avLst/>
          </a:prstGeom>
          <a:solidFill>
            <a:srgbClr val="C6DAF5"/>
          </a:solidFill>
          <a:ln cap="flat" cmpd="sng" w="9525">
            <a:solidFill>
              <a:srgbClr val="D0ED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Tartalom: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Csoport alapú támogatás</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Szociális munkások (eset menedzserek)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Nyitott kapcsolattartó létesítmények</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A kapcsolati hálóra és szociális életre fókuszál a képesség-fejlesztés és  jól-lét érdekében.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Állandó napi és heti rutinok</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Speciális események minden hónapban</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Kapcsolattartó létesítmények: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Viborg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Bjerringbro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chemeClr val="dk1"/>
              </a:solidFill>
              <a:latin typeface="Arial"/>
              <a:ea typeface="Arial"/>
              <a:cs typeface="Arial"/>
              <a:sym typeface="Arial"/>
            </a:endParaRPr>
          </a:p>
        </p:txBody>
      </p:sp>
      <p:pic>
        <p:nvPicPr>
          <p:cNvPr descr="C:\Users\vp8mk\AppData\Local\Microsoft\Windows\INetCache\Content.Word\IMG_1915.jpg" id="490" name="Google Shape;490;p5"/>
          <p:cNvPicPr preferRelativeResize="0"/>
          <p:nvPr/>
        </p:nvPicPr>
        <p:blipFill rotWithShape="1">
          <a:blip r:embed="rId3">
            <a:alphaModFix/>
          </a:blip>
          <a:srcRect b="0" l="0" r="0" t="0"/>
          <a:stretch/>
        </p:blipFill>
        <p:spPr>
          <a:xfrm>
            <a:off x="944140" y="4018180"/>
            <a:ext cx="2978874" cy="2234001"/>
          </a:xfrm>
          <a:prstGeom prst="rect">
            <a:avLst/>
          </a:prstGeom>
          <a:noFill/>
          <a:ln>
            <a:noFill/>
          </a:ln>
        </p:spPr>
      </p:pic>
      <p:pic>
        <p:nvPicPr>
          <p:cNvPr descr="C:\Users\vp8mk\AppData\Local\Microsoft\Windows\INetCache\Content.Word\IMG_1917.jpg" id="491" name="Google Shape;491;p5"/>
          <p:cNvPicPr preferRelativeResize="0"/>
          <p:nvPr/>
        </p:nvPicPr>
        <p:blipFill rotWithShape="1">
          <a:blip r:embed="rId4">
            <a:alphaModFix/>
          </a:blip>
          <a:srcRect b="0" l="0" r="0" t="0"/>
          <a:stretch/>
        </p:blipFill>
        <p:spPr>
          <a:xfrm rot="5400000">
            <a:off x="3301101" y="2197762"/>
            <a:ext cx="3614358" cy="2710581"/>
          </a:xfrm>
          <a:prstGeom prst="rect">
            <a:avLst/>
          </a:prstGeom>
          <a:noFill/>
          <a:ln>
            <a:noFill/>
          </a:ln>
        </p:spPr>
      </p:pic>
      <p:pic>
        <p:nvPicPr>
          <p:cNvPr descr="C:\Users\vp8mk\AppData\Local\Microsoft\Windows\INetCache\Content.Word\IMG_1912.jpg" id="492" name="Google Shape;492;p5"/>
          <p:cNvPicPr preferRelativeResize="0"/>
          <p:nvPr>
            <p:ph idx="1" type="body"/>
          </p:nvPr>
        </p:nvPicPr>
        <p:blipFill rotWithShape="1">
          <a:blip r:embed="rId5">
            <a:alphaModFix/>
          </a:blip>
          <a:srcRect b="-434" l="-180" r="0" t="0"/>
          <a:stretch/>
        </p:blipFill>
        <p:spPr>
          <a:xfrm>
            <a:off x="944140" y="1745873"/>
            <a:ext cx="3218550" cy="2420021"/>
          </a:xfrm>
          <a:prstGeom prst="rect">
            <a:avLst/>
          </a:prstGeom>
          <a:noFill/>
          <a:ln>
            <a:noFill/>
          </a:ln>
        </p:spPr>
      </p:pic>
      <p:pic>
        <p:nvPicPr>
          <p:cNvPr descr="C:\Users\vp8mk\AppData\Local\Microsoft\Windows\INetCache\Content.Word\IMG_1919.jpg" id="493" name="Google Shape;493;p5"/>
          <p:cNvPicPr preferRelativeResize="0"/>
          <p:nvPr/>
        </p:nvPicPr>
        <p:blipFill rotWithShape="1">
          <a:blip r:embed="rId6">
            <a:alphaModFix/>
          </a:blip>
          <a:srcRect b="0" l="0" r="0" t="0"/>
          <a:stretch/>
        </p:blipFill>
        <p:spPr>
          <a:xfrm>
            <a:off x="3648400" y="4139781"/>
            <a:ext cx="2815171" cy="2112400"/>
          </a:xfrm>
          <a:prstGeom prst="rect">
            <a:avLst/>
          </a:prstGeom>
          <a:noFill/>
          <a:ln>
            <a:noFill/>
          </a:ln>
        </p:spPr>
      </p:pic>
      <p:sp>
        <p:nvSpPr>
          <p:cNvPr id="494" name="Google Shape;494;p5"/>
          <p:cNvSpPr txBox="1"/>
          <p:nvPr/>
        </p:nvSpPr>
        <p:spPr>
          <a:xfrm>
            <a:off x="944140" y="1745873"/>
            <a:ext cx="1460656"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Banegårdspladsen</a:t>
            </a:r>
            <a:endParaRPr b="0" i="0" sz="1400" u="none" cap="none" strike="noStrike">
              <a:solidFill>
                <a:srgbClr val="000000"/>
              </a:solidFill>
              <a:latin typeface="Arial"/>
              <a:ea typeface="Arial"/>
              <a:cs typeface="Arial"/>
              <a:sym typeface="Arial"/>
            </a:endParaRPr>
          </a:p>
        </p:txBody>
      </p:sp>
      <p:sp>
        <p:nvSpPr>
          <p:cNvPr id="495" name="Google Shape;495;p5"/>
          <p:cNvSpPr txBox="1"/>
          <p:nvPr/>
        </p:nvSpPr>
        <p:spPr>
          <a:xfrm>
            <a:off x="5530302" y="4139781"/>
            <a:ext cx="933269"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Bjerringbro</a:t>
            </a:r>
            <a:endParaRPr b="0" i="0" sz="1400" u="none" cap="none" strike="noStrike">
              <a:solidFill>
                <a:srgbClr val="000000"/>
              </a:solidFill>
              <a:latin typeface="Arial"/>
              <a:ea typeface="Arial"/>
              <a:cs typeface="Arial"/>
              <a:sym typeface="Arial"/>
            </a:endParaRPr>
          </a:p>
        </p:txBody>
      </p:sp>
      <p:sp>
        <p:nvSpPr>
          <p:cNvPr id="496" name="Google Shape;496;p5"/>
          <p:cNvSpPr txBox="1"/>
          <p:nvPr/>
        </p:nvSpPr>
        <p:spPr>
          <a:xfrm>
            <a:off x="4162690" y="1745873"/>
            <a:ext cx="1460656"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Banegårdspladsen</a:t>
            </a:r>
            <a:endParaRPr b="0" i="0" sz="1400" u="none" cap="none" strike="noStrike">
              <a:solidFill>
                <a:srgbClr val="000000"/>
              </a:solidFill>
              <a:latin typeface="Arial"/>
              <a:ea typeface="Arial"/>
              <a:cs typeface="Arial"/>
              <a:sym typeface="Arial"/>
            </a:endParaRPr>
          </a:p>
        </p:txBody>
      </p:sp>
      <p:sp>
        <p:nvSpPr>
          <p:cNvPr id="497" name="Google Shape;497;p5"/>
          <p:cNvSpPr txBox="1"/>
          <p:nvPr/>
        </p:nvSpPr>
        <p:spPr>
          <a:xfrm>
            <a:off x="924721" y="4139781"/>
            <a:ext cx="1460656"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Banegårdspladsen</a:t>
            </a:r>
            <a:endParaRPr b="0" i="0" sz="1400" u="none" cap="none" strike="noStrike">
              <a:solidFill>
                <a:srgbClr val="000000"/>
              </a:solidFill>
              <a:latin typeface="Arial"/>
              <a:ea typeface="Arial"/>
              <a:cs typeface="Arial"/>
              <a:sym typeface="Arial"/>
            </a:endParaRPr>
          </a:p>
        </p:txBody>
      </p:sp>
      <p:pic>
        <p:nvPicPr>
          <p:cNvPr id="498" name="Google Shape;498;p5"/>
          <p:cNvPicPr preferRelativeResize="0"/>
          <p:nvPr/>
        </p:nvPicPr>
        <p:blipFill rotWithShape="1">
          <a:blip r:embed="rId7">
            <a:alphaModFix/>
          </a:blip>
          <a:srcRect b="0" l="0" r="0" t="0"/>
          <a:stretch/>
        </p:blipFill>
        <p:spPr>
          <a:xfrm>
            <a:off x="9907198" y="187371"/>
            <a:ext cx="2060176" cy="11490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6"/>
          <p:cNvSpPr txBox="1"/>
          <p:nvPr>
            <p:ph type="title"/>
          </p:nvPr>
        </p:nvSpPr>
        <p:spPr>
          <a:xfrm>
            <a:off x="854825"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Támogatott lakhatás</a:t>
            </a:r>
            <a:endParaRPr b="0">
              <a:solidFill>
                <a:srgbClr val="153F74"/>
              </a:solidFill>
            </a:endParaRPr>
          </a:p>
        </p:txBody>
      </p:sp>
      <p:pic>
        <p:nvPicPr>
          <p:cNvPr id="505" name="Google Shape;505;p6"/>
          <p:cNvPicPr preferRelativeResize="0"/>
          <p:nvPr/>
        </p:nvPicPr>
        <p:blipFill rotWithShape="1">
          <a:blip r:embed="rId3">
            <a:alphaModFix/>
          </a:blip>
          <a:srcRect b="0" l="0" r="0" t="0"/>
          <a:stretch/>
        </p:blipFill>
        <p:spPr>
          <a:xfrm>
            <a:off x="2264258" y="4286069"/>
            <a:ext cx="2381757" cy="1505710"/>
          </a:xfrm>
          <a:prstGeom prst="rect">
            <a:avLst/>
          </a:prstGeom>
          <a:noFill/>
          <a:ln>
            <a:noFill/>
          </a:ln>
        </p:spPr>
      </p:pic>
      <p:pic>
        <p:nvPicPr>
          <p:cNvPr id="506" name="Google Shape;506;p6"/>
          <p:cNvPicPr preferRelativeResize="0"/>
          <p:nvPr/>
        </p:nvPicPr>
        <p:blipFill rotWithShape="1">
          <a:blip r:embed="rId4">
            <a:alphaModFix/>
          </a:blip>
          <a:srcRect b="0" l="0" r="0" t="0"/>
          <a:stretch/>
        </p:blipFill>
        <p:spPr>
          <a:xfrm>
            <a:off x="4434043" y="3645699"/>
            <a:ext cx="2784704" cy="2146080"/>
          </a:xfrm>
          <a:prstGeom prst="rect">
            <a:avLst/>
          </a:prstGeom>
          <a:noFill/>
          <a:ln>
            <a:noFill/>
          </a:ln>
        </p:spPr>
      </p:pic>
      <p:pic>
        <p:nvPicPr>
          <p:cNvPr id="507" name="Google Shape;507;p6"/>
          <p:cNvPicPr preferRelativeResize="0"/>
          <p:nvPr/>
        </p:nvPicPr>
        <p:blipFill rotWithShape="1">
          <a:blip r:embed="rId5">
            <a:alphaModFix/>
          </a:blip>
          <a:srcRect b="0" l="0" r="0" t="0"/>
          <a:stretch/>
        </p:blipFill>
        <p:spPr>
          <a:xfrm>
            <a:off x="4433682" y="1836446"/>
            <a:ext cx="2789342" cy="1784428"/>
          </a:xfrm>
          <a:prstGeom prst="rect">
            <a:avLst/>
          </a:prstGeom>
          <a:noFill/>
          <a:ln>
            <a:noFill/>
          </a:ln>
        </p:spPr>
      </p:pic>
      <p:sp>
        <p:nvSpPr>
          <p:cNvPr id="508" name="Google Shape;508;p6"/>
          <p:cNvSpPr txBox="1"/>
          <p:nvPr/>
        </p:nvSpPr>
        <p:spPr>
          <a:xfrm>
            <a:off x="7804189" y="1836446"/>
            <a:ext cx="3698699" cy="4616648"/>
          </a:xfrm>
          <a:prstGeom prst="rect">
            <a:avLst/>
          </a:prstGeom>
          <a:solidFill>
            <a:srgbClr val="C6DAF5"/>
          </a:solidFill>
          <a:ln cap="flat" cmpd="sng" w="9525">
            <a:solidFill>
              <a:srgbClr val="D0ED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Tartalom</a:t>
            </a:r>
            <a:endParaRPr b="1" i="0" sz="17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Támogatott lakhatás saját otthonban</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Csoport alapú támogatott lakhatás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Virtuális támogatott lakhatás</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Segítség, támogatás, rehabilitáció a készségek/funkciók fejlesztése, javítása érdekében.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Az állampolgárok lehetőségeire fókuszál, hogy a mindennapi életüket a saját elképzelésük szerint alakíthassák.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Állampolgárok száma: kb. 375</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chemeClr val="dk1"/>
              </a:solidFill>
              <a:latin typeface="Arial"/>
              <a:ea typeface="Arial"/>
              <a:cs typeface="Arial"/>
              <a:sym typeface="Arial"/>
            </a:endParaRPr>
          </a:p>
        </p:txBody>
      </p:sp>
      <p:pic>
        <p:nvPicPr>
          <p:cNvPr id="509" name="Google Shape;509;p6"/>
          <p:cNvPicPr preferRelativeResize="0"/>
          <p:nvPr>
            <p:ph idx="1" type="body"/>
          </p:nvPr>
        </p:nvPicPr>
        <p:blipFill rotWithShape="1">
          <a:blip r:embed="rId6">
            <a:alphaModFix/>
          </a:blip>
          <a:srcRect b="0" l="0" r="0" t="0"/>
          <a:stretch/>
        </p:blipFill>
        <p:spPr>
          <a:xfrm>
            <a:off x="1169963" y="1838328"/>
            <a:ext cx="3267996" cy="2445859"/>
          </a:xfrm>
          <a:prstGeom prst="rect">
            <a:avLst/>
          </a:prstGeom>
          <a:noFill/>
          <a:ln>
            <a:noFill/>
          </a:ln>
        </p:spPr>
      </p:pic>
      <p:pic>
        <p:nvPicPr>
          <p:cNvPr id="510" name="Google Shape;510;p6"/>
          <p:cNvPicPr preferRelativeResize="0"/>
          <p:nvPr/>
        </p:nvPicPr>
        <p:blipFill rotWithShape="1">
          <a:blip r:embed="rId7">
            <a:alphaModFix/>
          </a:blip>
          <a:srcRect b="0" l="0" r="0" t="0"/>
          <a:stretch/>
        </p:blipFill>
        <p:spPr>
          <a:xfrm>
            <a:off x="1169963" y="4284187"/>
            <a:ext cx="1441635" cy="1507592"/>
          </a:xfrm>
          <a:prstGeom prst="rect">
            <a:avLst/>
          </a:prstGeom>
          <a:noFill/>
          <a:ln>
            <a:noFill/>
          </a:ln>
        </p:spPr>
      </p:pic>
      <p:sp>
        <p:nvSpPr>
          <p:cNvPr id="511" name="Google Shape;511;p6"/>
          <p:cNvSpPr/>
          <p:nvPr/>
        </p:nvSpPr>
        <p:spPr>
          <a:xfrm>
            <a:off x="1747598" y="3421989"/>
            <a:ext cx="4512806" cy="2593499"/>
          </a:xfrm>
          <a:prstGeom prst="ellipse">
            <a:avLst/>
          </a:prstGeom>
          <a:solidFill>
            <a:srgbClr val="DDF0D0"/>
          </a:solidFill>
          <a:ln cap="flat" cmpd="sng" w="12700">
            <a:solidFill>
              <a:srgbClr val="DDF0D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ÚJ 2018 szeptemberétől: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Korai, preventív törekvések</a:t>
            </a:r>
            <a:endParaRPr b="1" i="0" sz="1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Lehetőség egy a támogatott lakhatással azonos cél és tartalom megvalósítására de jobban funkcionáló csoportokat eredményez.  </a:t>
            </a:r>
            <a:endParaRPr b="0" i="0" sz="1200" u="none" cap="none" strike="noStrike">
              <a:solidFill>
                <a:schemeClr val="dk1"/>
              </a:solidFill>
              <a:latin typeface="Arial"/>
              <a:ea typeface="Arial"/>
              <a:cs typeface="Arial"/>
              <a:sym typeface="Arial"/>
            </a:endParaRPr>
          </a:p>
        </p:txBody>
      </p:sp>
      <p:sp>
        <p:nvSpPr>
          <p:cNvPr id="512" name="Google Shape;512;p6"/>
          <p:cNvSpPr txBox="1"/>
          <p:nvPr/>
        </p:nvSpPr>
        <p:spPr>
          <a:xfrm>
            <a:off x="5532254" y="4718739"/>
            <a:ext cx="168649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513" name="Google Shape;513;p6"/>
          <p:cNvPicPr preferRelativeResize="0"/>
          <p:nvPr/>
        </p:nvPicPr>
        <p:blipFill rotWithShape="1">
          <a:blip r:embed="rId8">
            <a:alphaModFix/>
          </a:blip>
          <a:srcRect b="0" l="0" r="0" t="0"/>
          <a:stretch/>
        </p:blipFill>
        <p:spPr>
          <a:xfrm>
            <a:off x="9867925" y="217485"/>
            <a:ext cx="2027920" cy="11414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Kísérés</a:t>
            </a:r>
            <a:endParaRPr/>
          </a:p>
        </p:txBody>
      </p:sp>
      <p:sp>
        <p:nvSpPr>
          <p:cNvPr id="520" name="Google Shape;520;p7"/>
          <p:cNvSpPr/>
          <p:nvPr/>
        </p:nvSpPr>
        <p:spPr>
          <a:xfrm>
            <a:off x="995299" y="1489409"/>
            <a:ext cx="6215743" cy="4936111"/>
          </a:xfrm>
          <a:prstGeom prst="rect">
            <a:avLst/>
          </a:prstGeom>
          <a:solidFill>
            <a:srgbClr val="C6DAF5"/>
          </a:solidFill>
          <a:ln cap="flat" cmpd="sng" w="12700">
            <a:solidFill>
              <a:srgbClr val="C6DAF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Célcsoport: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Azok a 18 és 67 év közötti emberek, akik nem tudnak önállóan közlekedni a lakásukon kívül.</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 program a 67 életév betöltése előtt lehet, de a támogatáshoz való jogát a 67. életévét betöltött személy is megtartja.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Tartalom: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Saját maguk választotta tevékenységekre való kísérés, Pl. mozi, vásárlás, oktatásban való részvétel, sport, találkozók, kirándulások, stb.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Doktori vizit, kórházi kivizsgálás, stb. amelyek nem saját választású tevékenységek, nem igényelhetők kísérés szolgáltatáson belül.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Nincs szociál pedagógiai tartalma a kísérés szolgáltatásnak!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Időkeret: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15 óra havonta azzal a lehetőséggel, hogy 6 hónapra lehet tartalékolni</a:t>
            </a:r>
            <a:endParaRPr b="0" i="0" sz="1600" u="none" cap="none" strike="noStrike">
              <a:solidFill>
                <a:schemeClr val="dk1"/>
              </a:solidFill>
              <a:latin typeface="Arial"/>
              <a:ea typeface="Arial"/>
              <a:cs typeface="Arial"/>
              <a:sym typeface="Arial"/>
            </a:endParaRPr>
          </a:p>
        </p:txBody>
      </p:sp>
      <p:pic>
        <p:nvPicPr>
          <p:cNvPr id="521" name="Google Shape;521;p7"/>
          <p:cNvPicPr preferRelativeResize="0"/>
          <p:nvPr/>
        </p:nvPicPr>
        <p:blipFill rotWithShape="1">
          <a:blip r:embed="rId3">
            <a:alphaModFix/>
          </a:blip>
          <a:srcRect b="0" l="0" r="0" t="0"/>
          <a:stretch/>
        </p:blipFill>
        <p:spPr>
          <a:xfrm>
            <a:off x="7368141" y="3770215"/>
            <a:ext cx="3540410" cy="2655306"/>
          </a:xfrm>
          <a:prstGeom prst="rect">
            <a:avLst/>
          </a:prstGeom>
          <a:noFill/>
          <a:ln>
            <a:noFill/>
          </a:ln>
        </p:spPr>
      </p:pic>
      <p:pic>
        <p:nvPicPr>
          <p:cNvPr id="522" name="Google Shape;522;p7"/>
          <p:cNvPicPr preferRelativeResize="0"/>
          <p:nvPr/>
        </p:nvPicPr>
        <p:blipFill rotWithShape="1">
          <a:blip r:embed="rId4">
            <a:alphaModFix/>
          </a:blip>
          <a:srcRect b="0" l="0" r="0" t="0"/>
          <a:stretch/>
        </p:blipFill>
        <p:spPr>
          <a:xfrm>
            <a:off x="7368141" y="1690688"/>
            <a:ext cx="3540410" cy="2358798"/>
          </a:xfrm>
          <a:prstGeom prst="rect">
            <a:avLst/>
          </a:prstGeom>
          <a:noFill/>
          <a:ln>
            <a:noFill/>
          </a:ln>
        </p:spPr>
      </p:pic>
      <p:sp>
        <p:nvSpPr>
          <p:cNvPr id="523" name="Google Shape;523;p7"/>
          <p:cNvSpPr txBox="1"/>
          <p:nvPr/>
        </p:nvSpPr>
        <p:spPr>
          <a:xfrm>
            <a:off x="7368141" y="1475122"/>
            <a:ext cx="3540410" cy="4555093"/>
          </a:xfrm>
          <a:prstGeom prst="rect">
            <a:avLst/>
          </a:pr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153F74"/>
                </a:solidFill>
                <a:latin typeface="Arial"/>
                <a:ea typeface="Arial"/>
                <a:cs typeface="Arial"/>
                <a:sym typeface="Arial"/>
              </a:rPr>
              <a:t>Támogatott lakhatás: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Célcsoport: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18 év feletti emberek támogatási, gondozási szükséglettel vagy inkluzív rehabilitációs támogatási, segítési igénnyel és készségfejlesztéssel.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Tartalom: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Szociál pedagógiai támogatás, Pl.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Irányítás, tanácsadás, segítség a mindennapi önkiszolgálás területén</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Önmaguk választotta tevékenységekben, mint kirándulások és nyaralás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Szükséges, nem maguk választotta tevékenységekben, mint orvosi vizit, kórházi kivizsgálás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Időtartam: </a:t>
            </a:r>
            <a:r>
              <a:rPr b="0" i="0" lang="en-US" sz="1400" u="none" cap="none" strike="noStrike">
                <a:solidFill>
                  <a:schemeClr val="dk1"/>
                </a:solidFill>
                <a:latin typeface="Arial"/>
                <a:ea typeface="Arial"/>
                <a:cs typeface="Arial"/>
                <a:sym typeface="Arial"/>
              </a:rPr>
              <a:t>A személyes felmérésen alapszik</a:t>
            </a:r>
            <a:endParaRPr b="0" i="0" sz="1400" u="none" cap="none" strike="noStrike">
              <a:solidFill>
                <a:schemeClr val="dk1"/>
              </a:solidFill>
              <a:latin typeface="Arial"/>
              <a:ea typeface="Arial"/>
              <a:cs typeface="Arial"/>
              <a:sym typeface="Arial"/>
            </a:endParaRPr>
          </a:p>
        </p:txBody>
      </p:sp>
      <p:pic>
        <p:nvPicPr>
          <p:cNvPr id="524" name="Google Shape;524;p7"/>
          <p:cNvPicPr preferRelativeResize="0"/>
          <p:nvPr/>
        </p:nvPicPr>
        <p:blipFill rotWithShape="1">
          <a:blip r:embed="rId5">
            <a:alphaModFix/>
          </a:blip>
          <a:srcRect b="0" l="0" r="0" t="0"/>
          <a:stretch/>
        </p:blipFill>
        <p:spPr>
          <a:xfrm>
            <a:off x="9867925" y="217485"/>
            <a:ext cx="2027920" cy="11414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pic>
        <p:nvPicPr>
          <p:cNvPr id="530" name="Google Shape;530;p8"/>
          <p:cNvPicPr preferRelativeResize="0"/>
          <p:nvPr/>
        </p:nvPicPr>
        <p:blipFill rotWithShape="1">
          <a:blip r:embed="rId3">
            <a:alphaModFix/>
          </a:blip>
          <a:srcRect b="0" l="0" r="0" t="0"/>
          <a:stretch/>
        </p:blipFill>
        <p:spPr>
          <a:xfrm>
            <a:off x="5331963" y="1835305"/>
            <a:ext cx="2908317" cy="2181238"/>
          </a:xfrm>
          <a:prstGeom prst="rect">
            <a:avLst/>
          </a:prstGeom>
          <a:noFill/>
          <a:ln>
            <a:noFill/>
          </a:ln>
        </p:spPr>
      </p:pic>
      <p:sp>
        <p:nvSpPr>
          <p:cNvPr id="531" name="Google Shape;531;p8"/>
          <p:cNvSpPr txBox="1"/>
          <p:nvPr>
            <p:ph type="title"/>
          </p:nvPr>
        </p:nvSpPr>
        <p:spPr>
          <a:xfrm>
            <a:off x="826477"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Napközi</a:t>
            </a:r>
            <a:endParaRPr b="0">
              <a:solidFill>
                <a:srgbClr val="153F74"/>
              </a:solidFill>
            </a:endParaRPr>
          </a:p>
        </p:txBody>
      </p:sp>
      <p:pic>
        <p:nvPicPr>
          <p:cNvPr id="532" name="Google Shape;532;p8"/>
          <p:cNvPicPr preferRelativeResize="0"/>
          <p:nvPr>
            <p:ph idx="1" type="body"/>
          </p:nvPr>
        </p:nvPicPr>
        <p:blipFill rotWithShape="1">
          <a:blip r:embed="rId4">
            <a:alphaModFix/>
          </a:blip>
          <a:srcRect b="0" l="0" r="0" t="0"/>
          <a:stretch/>
        </p:blipFill>
        <p:spPr>
          <a:xfrm>
            <a:off x="924560" y="1835308"/>
            <a:ext cx="3328511" cy="2181237"/>
          </a:xfrm>
          <a:prstGeom prst="rect">
            <a:avLst/>
          </a:prstGeom>
          <a:noFill/>
          <a:ln>
            <a:noFill/>
          </a:ln>
        </p:spPr>
      </p:pic>
      <p:pic>
        <p:nvPicPr>
          <p:cNvPr id="533" name="Google Shape;533;p8"/>
          <p:cNvPicPr preferRelativeResize="0"/>
          <p:nvPr/>
        </p:nvPicPr>
        <p:blipFill rotWithShape="1">
          <a:blip r:embed="rId5">
            <a:alphaModFix/>
          </a:blip>
          <a:srcRect b="0" l="0" r="0" t="0"/>
          <a:stretch/>
        </p:blipFill>
        <p:spPr>
          <a:xfrm>
            <a:off x="4253071" y="1836214"/>
            <a:ext cx="1635247" cy="2180329"/>
          </a:xfrm>
          <a:prstGeom prst="rect">
            <a:avLst/>
          </a:prstGeom>
          <a:noFill/>
          <a:ln>
            <a:noFill/>
          </a:ln>
        </p:spPr>
      </p:pic>
      <p:pic>
        <p:nvPicPr>
          <p:cNvPr id="534" name="Google Shape;534;p8"/>
          <p:cNvPicPr preferRelativeResize="0"/>
          <p:nvPr/>
        </p:nvPicPr>
        <p:blipFill rotWithShape="1">
          <a:blip r:embed="rId6">
            <a:alphaModFix/>
          </a:blip>
          <a:srcRect b="0" l="0" r="0" t="0"/>
          <a:stretch/>
        </p:blipFill>
        <p:spPr>
          <a:xfrm>
            <a:off x="924560" y="4016544"/>
            <a:ext cx="2930781" cy="2198086"/>
          </a:xfrm>
          <a:prstGeom prst="rect">
            <a:avLst/>
          </a:prstGeom>
          <a:noFill/>
          <a:ln>
            <a:noFill/>
          </a:ln>
        </p:spPr>
      </p:pic>
      <p:pic>
        <p:nvPicPr>
          <p:cNvPr id="535" name="Google Shape;535;p8"/>
          <p:cNvPicPr preferRelativeResize="0"/>
          <p:nvPr/>
        </p:nvPicPr>
        <p:blipFill rotWithShape="1">
          <a:blip r:embed="rId7">
            <a:alphaModFix/>
          </a:blip>
          <a:srcRect b="0" l="0" r="0" t="0"/>
          <a:stretch/>
        </p:blipFill>
        <p:spPr>
          <a:xfrm>
            <a:off x="3836785" y="4016543"/>
            <a:ext cx="2930783" cy="2198087"/>
          </a:xfrm>
          <a:prstGeom prst="rect">
            <a:avLst/>
          </a:prstGeom>
          <a:noFill/>
          <a:ln>
            <a:noFill/>
          </a:ln>
        </p:spPr>
      </p:pic>
      <p:pic>
        <p:nvPicPr>
          <p:cNvPr id="536" name="Google Shape;536;p8"/>
          <p:cNvPicPr preferRelativeResize="0"/>
          <p:nvPr/>
        </p:nvPicPr>
        <p:blipFill rotWithShape="1">
          <a:blip r:embed="rId8">
            <a:alphaModFix/>
          </a:blip>
          <a:srcRect b="0" l="0" r="0" t="0"/>
          <a:stretch/>
        </p:blipFill>
        <p:spPr>
          <a:xfrm>
            <a:off x="6225388" y="4016543"/>
            <a:ext cx="2000250" cy="2219325"/>
          </a:xfrm>
          <a:prstGeom prst="rect">
            <a:avLst/>
          </a:prstGeom>
          <a:noFill/>
          <a:ln>
            <a:noFill/>
          </a:ln>
        </p:spPr>
      </p:pic>
      <p:sp>
        <p:nvSpPr>
          <p:cNvPr id="537" name="Google Shape;537;p8"/>
          <p:cNvSpPr txBox="1"/>
          <p:nvPr/>
        </p:nvSpPr>
        <p:spPr>
          <a:xfrm>
            <a:off x="8473440" y="1835305"/>
            <a:ext cx="2783840" cy="4939814"/>
          </a:xfrm>
          <a:prstGeom prst="rect">
            <a:avLst/>
          </a:prstGeom>
          <a:solidFill>
            <a:srgbClr val="C6DA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Gimle, Bjerringbro</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30 (teljes idős) hely</a:t>
            </a:r>
            <a:endParaRPr b="0" i="0" sz="1800" u="none" cap="none" strike="noStrike">
              <a:solidFill>
                <a:schemeClr val="dk1"/>
              </a:solidFill>
              <a:latin typeface="Arial"/>
              <a:ea typeface="Arial"/>
              <a:cs typeface="Arial"/>
              <a:sym typeface="Arial"/>
            </a:endParaRPr>
          </a:p>
          <a:p>
            <a:pPr indent="-228600" lvl="0" marL="285750" marR="0" rtl="0" algn="l">
              <a:lnSpc>
                <a:spcPct val="100000"/>
              </a:lnSpc>
              <a:spcBef>
                <a:spcPts val="0"/>
              </a:spcBef>
              <a:spcAft>
                <a:spcPts val="0"/>
              </a:spcAft>
              <a:buClr>
                <a:schemeClr val="dk1"/>
              </a:buClr>
              <a:buSzPts val="9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Skriversvej, Viborg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60 (teljes idős) hely</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Pedagógiai tevékenységek az állampolgárokkal különböző tartalommal, különböző célcsoportoknak, változó funkcionális szinten.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Cél a személyes képességek fejlesztése, kialakítása.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38" name="Google Shape;538;p8"/>
          <p:cNvSpPr txBox="1"/>
          <p:nvPr/>
        </p:nvSpPr>
        <p:spPr>
          <a:xfrm>
            <a:off x="909918" y="4028213"/>
            <a:ext cx="934871"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Skriversvej</a:t>
            </a:r>
            <a:endParaRPr b="0" i="0" sz="1200" u="none" cap="none" strike="noStrike">
              <a:solidFill>
                <a:schemeClr val="dk1"/>
              </a:solidFill>
              <a:latin typeface="Arial"/>
              <a:ea typeface="Arial"/>
              <a:cs typeface="Arial"/>
              <a:sym typeface="Arial"/>
            </a:endParaRPr>
          </a:p>
        </p:txBody>
      </p:sp>
      <p:sp>
        <p:nvSpPr>
          <p:cNvPr id="539" name="Google Shape;539;p8"/>
          <p:cNvSpPr txBox="1"/>
          <p:nvPr/>
        </p:nvSpPr>
        <p:spPr>
          <a:xfrm>
            <a:off x="909918" y="1834300"/>
            <a:ext cx="585417"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Gimle</a:t>
            </a:r>
            <a:endParaRPr b="0" i="0" sz="1400" u="none" cap="none" strike="noStrike">
              <a:solidFill>
                <a:srgbClr val="000000"/>
              </a:solidFill>
              <a:latin typeface="Arial"/>
              <a:ea typeface="Arial"/>
              <a:cs typeface="Arial"/>
              <a:sym typeface="Arial"/>
            </a:endParaRPr>
          </a:p>
        </p:txBody>
      </p:sp>
      <p:pic>
        <p:nvPicPr>
          <p:cNvPr id="540" name="Google Shape;540;p8"/>
          <p:cNvPicPr preferRelativeResize="0"/>
          <p:nvPr/>
        </p:nvPicPr>
        <p:blipFill rotWithShape="1">
          <a:blip r:embed="rId9">
            <a:alphaModFix/>
          </a:blip>
          <a:srcRect b="0" l="0" r="0" t="0"/>
          <a:stretch/>
        </p:blipFill>
        <p:spPr>
          <a:xfrm>
            <a:off x="9854628" y="219599"/>
            <a:ext cx="2123577" cy="11935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pic>
        <p:nvPicPr>
          <p:cNvPr id="546" name="Google Shape;546;p9"/>
          <p:cNvPicPr preferRelativeResize="0"/>
          <p:nvPr/>
        </p:nvPicPr>
        <p:blipFill rotWithShape="1">
          <a:blip r:embed="rId3">
            <a:alphaModFix/>
          </a:blip>
          <a:srcRect b="0" l="0" r="0" t="0"/>
          <a:stretch/>
        </p:blipFill>
        <p:spPr>
          <a:xfrm>
            <a:off x="824230" y="1683200"/>
            <a:ext cx="2343203" cy="1569946"/>
          </a:xfrm>
          <a:prstGeom prst="rect">
            <a:avLst/>
          </a:prstGeom>
          <a:noFill/>
          <a:ln>
            <a:noFill/>
          </a:ln>
        </p:spPr>
      </p:pic>
      <p:sp>
        <p:nvSpPr>
          <p:cNvPr id="547" name="Google Shape;547;p9"/>
          <p:cNvSpPr txBox="1"/>
          <p:nvPr>
            <p:ph idx="1" type="body"/>
          </p:nvPr>
        </p:nvSpPr>
        <p:spPr>
          <a:xfrm>
            <a:off x="8094688" y="1582148"/>
            <a:ext cx="3428662" cy="4953120"/>
          </a:xfrm>
          <a:prstGeom prst="rect">
            <a:avLst/>
          </a:prstGeom>
          <a:solidFill>
            <a:srgbClr val="C6DAF5"/>
          </a:solidFill>
          <a:ln cap="flat" cmpd="sng" w="9525">
            <a:solidFill>
              <a:srgbClr val="D0EDF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445"/>
              <a:buNone/>
            </a:pPr>
            <a:r>
              <a:rPr b="1" lang="en-US" sz="1445"/>
              <a:t>Szolgáltatási törvény:</a:t>
            </a:r>
            <a:endParaRPr/>
          </a:p>
          <a:p>
            <a:pPr indent="0" lvl="0" marL="0" rtl="0" algn="l">
              <a:lnSpc>
                <a:spcPct val="80000"/>
              </a:lnSpc>
              <a:spcBef>
                <a:spcPts val="1000"/>
              </a:spcBef>
              <a:spcAft>
                <a:spcPts val="0"/>
              </a:spcAft>
              <a:buClr>
                <a:schemeClr val="dk1"/>
              </a:buClr>
              <a:buSzPts val="1445"/>
              <a:buNone/>
            </a:pPr>
            <a:r>
              <a:rPr lang="en-US" sz="1445"/>
              <a:t>SEL §85 + ABL §105</a:t>
            </a:r>
            <a:endParaRPr/>
          </a:p>
          <a:p>
            <a:pPr indent="0" lvl="0" marL="0" rtl="0" algn="l">
              <a:lnSpc>
                <a:spcPct val="80000"/>
              </a:lnSpc>
              <a:spcBef>
                <a:spcPts val="1000"/>
              </a:spcBef>
              <a:spcAft>
                <a:spcPts val="0"/>
              </a:spcAft>
              <a:buClr>
                <a:schemeClr val="dk1"/>
              </a:buClr>
              <a:buSzPts val="1445"/>
              <a:buNone/>
            </a:pPr>
            <a:r>
              <a:rPr lang="en-US" sz="1445"/>
              <a:t>SEL §107 (átmeneti)</a:t>
            </a:r>
            <a:endParaRPr/>
          </a:p>
          <a:p>
            <a:pPr indent="0" lvl="0" marL="0" rtl="0" algn="l">
              <a:lnSpc>
                <a:spcPct val="80000"/>
              </a:lnSpc>
              <a:spcBef>
                <a:spcPts val="1000"/>
              </a:spcBef>
              <a:spcAft>
                <a:spcPts val="0"/>
              </a:spcAft>
              <a:buClr>
                <a:schemeClr val="dk1"/>
              </a:buClr>
              <a:buSzPts val="1445"/>
              <a:buNone/>
            </a:pPr>
            <a:r>
              <a:rPr lang="en-US" sz="1445"/>
              <a:t>SEL § 108 (hosszútávú)</a:t>
            </a:r>
            <a:endParaRPr/>
          </a:p>
          <a:p>
            <a:pPr indent="0" lvl="0" marL="0" rtl="0" algn="l">
              <a:lnSpc>
                <a:spcPct val="80000"/>
              </a:lnSpc>
              <a:spcBef>
                <a:spcPts val="1000"/>
              </a:spcBef>
              <a:spcAft>
                <a:spcPts val="0"/>
              </a:spcAft>
              <a:buClr>
                <a:schemeClr val="dk1"/>
              </a:buClr>
              <a:buSzPts val="1445"/>
              <a:buNone/>
            </a:pPr>
            <a:r>
              <a:t/>
            </a:r>
            <a:endParaRPr sz="1445"/>
          </a:p>
          <a:p>
            <a:pPr indent="0" lvl="0" marL="0" rtl="0" algn="l">
              <a:lnSpc>
                <a:spcPct val="80000"/>
              </a:lnSpc>
              <a:spcBef>
                <a:spcPts val="1000"/>
              </a:spcBef>
              <a:spcAft>
                <a:spcPts val="0"/>
              </a:spcAft>
              <a:buClr>
                <a:schemeClr val="dk1"/>
              </a:buClr>
              <a:buSzPts val="1445"/>
              <a:buNone/>
            </a:pPr>
            <a:r>
              <a:rPr b="1" lang="en-US" sz="1445"/>
              <a:t>Helyek száma:</a:t>
            </a:r>
            <a:endParaRPr/>
          </a:p>
          <a:p>
            <a:pPr indent="-228600" lvl="0" marL="228600" rtl="0" algn="l">
              <a:lnSpc>
                <a:spcPct val="80000"/>
              </a:lnSpc>
              <a:spcBef>
                <a:spcPts val="1000"/>
              </a:spcBef>
              <a:spcAft>
                <a:spcPts val="0"/>
              </a:spcAft>
              <a:buClr>
                <a:schemeClr val="dk1"/>
              </a:buClr>
              <a:buSzPts val="1445"/>
              <a:buChar char="•"/>
            </a:pPr>
            <a:r>
              <a:rPr lang="en-US" sz="1445"/>
              <a:t>24 órás: 167</a:t>
            </a:r>
            <a:endParaRPr/>
          </a:p>
          <a:p>
            <a:pPr indent="-228600" lvl="0" marL="228600" rtl="0" algn="l">
              <a:lnSpc>
                <a:spcPct val="80000"/>
              </a:lnSpc>
              <a:spcBef>
                <a:spcPts val="1000"/>
              </a:spcBef>
              <a:spcAft>
                <a:spcPts val="0"/>
              </a:spcAft>
              <a:buClr>
                <a:schemeClr val="dk1"/>
              </a:buClr>
              <a:buSzPts val="1445"/>
              <a:buChar char="•"/>
            </a:pPr>
            <a:r>
              <a:rPr lang="en-US" sz="1445"/>
              <a:t>napközbeni: 87</a:t>
            </a:r>
            <a:endParaRPr/>
          </a:p>
          <a:p>
            <a:pPr indent="-228600" lvl="0" marL="228600" rtl="0" algn="l">
              <a:lnSpc>
                <a:spcPct val="80000"/>
              </a:lnSpc>
              <a:spcBef>
                <a:spcPts val="1000"/>
              </a:spcBef>
              <a:spcAft>
                <a:spcPts val="0"/>
              </a:spcAft>
              <a:buClr>
                <a:schemeClr val="dk1"/>
              </a:buClr>
              <a:buSzPts val="1445"/>
              <a:buChar char="•"/>
            </a:pPr>
            <a:r>
              <a:rPr lang="en-US" sz="1445"/>
              <a:t>átmeneti: 23</a:t>
            </a:r>
            <a:endParaRPr/>
          </a:p>
          <a:p>
            <a:pPr indent="-228600" lvl="0" marL="228600" rtl="0" algn="l">
              <a:lnSpc>
                <a:spcPct val="80000"/>
              </a:lnSpc>
              <a:spcBef>
                <a:spcPts val="1000"/>
              </a:spcBef>
              <a:spcAft>
                <a:spcPts val="0"/>
              </a:spcAft>
              <a:buClr>
                <a:schemeClr val="dk1"/>
              </a:buClr>
              <a:buSzPts val="1445"/>
              <a:buChar char="•"/>
            </a:pPr>
            <a:r>
              <a:rPr lang="en-US" sz="1445"/>
              <a:t>hosszútávú : 8</a:t>
            </a:r>
            <a:endParaRPr/>
          </a:p>
          <a:p>
            <a:pPr indent="0" lvl="0" marL="0" rtl="0" algn="l">
              <a:lnSpc>
                <a:spcPct val="80000"/>
              </a:lnSpc>
              <a:spcBef>
                <a:spcPts val="1000"/>
              </a:spcBef>
              <a:spcAft>
                <a:spcPts val="0"/>
              </a:spcAft>
              <a:buClr>
                <a:schemeClr val="dk1"/>
              </a:buClr>
              <a:buSzPts val="170"/>
              <a:buNone/>
            </a:pPr>
            <a:r>
              <a:t/>
            </a:r>
            <a:endParaRPr sz="170"/>
          </a:p>
          <a:p>
            <a:pPr indent="0" lvl="0" marL="0" rtl="0" algn="l">
              <a:lnSpc>
                <a:spcPct val="80000"/>
              </a:lnSpc>
              <a:spcBef>
                <a:spcPts val="1000"/>
              </a:spcBef>
              <a:spcAft>
                <a:spcPts val="0"/>
              </a:spcAft>
              <a:buClr>
                <a:schemeClr val="dk1"/>
              </a:buClr>
              <a:buSzPts val="1445"/>
              <a:buNone/>
            </a:pPr>
            <a:r>
              <a:rPr b="1" lang="en-US" sz="1445"/>
              <a:t>Lakhatás által nyújtott:</a:t>
            </a:r>
            <a:endParaRPr/>
          </a:p>
          <a:p>
            <a:pPr indent="0" lvl="0" marL="0" rtl="0" algn="l">
              <a:lnSpc>
                <a:spcPct val="80000"/>
              </a:lnSpc>
              <a:spcBef>
                <a:spcPts val="1000"/>
              </a:spcBef>
              <a:spcAft>
                <a:spcPts val="0"/>
              </a:spcAft>
              <a:buClr>
                <a:schemeClr val="dk1"/>
              </a:buClr>
              <a:buSzPts val="1445"/>
              <a:buNone/>
            </a:pPr>
            <a:r>
              <a:rPr lang="en-US" sz="1445"/>
              <a:t>Biztonság!</a:t>
            </a:r>
            <a:endParaRPr/>
          </a:p>
          <a:p>
            <a:pPr indent="0" lvl="0" marL="0" rtl="0" algn="l">
              <a:lnSpc>
                <a:spcPct val="80000"/>
              </a:lnSpc>
              <a:spcBef>
                <a:spcPts val="1000"/>
              </a:spcBef>
              <a:spcAft>
                <a:spcPts val="0"/>
              </a:spcAft>
              <a:buClr>
                <a:schemeClr val="dk1"/>
              </a:buClr>
              <a:buSzPts val="1445"/>
              <a:buNone/>
            </a:pPr>
            <a:r>
              <a:rPr lang="en-US" sz="1445"/>
              <a:t>Lehetőség naponta többszöri kapcsolatra a munkatársakkal. </a:t>
            </a:r>
            <a:endParaRPr sz="1445"/>
          </a:p>
          <a:p>
            <a:pPr indent="0" lvl="0" marL="0" rtl="0" algn="l">
              <a:lnSpc>
                <a:spcPct val="80000"/>
              </a:lnSpc>
              <a:spcBef>
                <a:spcPts val="1000"/>
              </a:spcBef>
              <a:spcAft>
                <a:spcPts val="0"/>
              </a:spcAft>
              <a:buClr>
                <a:schemeClr val="dk1"/>
              </a:buClr>
              <a:buSzPts val="1445"/>
              <a:buNone/>
            </a:pPr>
            <a:r>
              <a:rPr lang="en-US" sz="1445"/>
              <a:t>Lehetőség a szociális hálózat kialakítására és szomszédok</a:t>
            </a:r>
            <a:endParaRPr sz="1445"/>
          </a:p>
          <a:p>
            <a:pPr indent="0" lvl="0" marL="0" rtl="0" algn="l">
              <a:lnSpc>
                <a:spcPct val="80000"/>
              </a:lnSpc>
              <a:spcBef>
                <a:spcPts val="1000"/>
              </a:spcBef>
              <a:spcAft>
                <a:spcPts val="0"/>
              </a:spcAft>
              <a:buClr>
                <a:schemeClr val="dk1"/>
              </a:buClr>
              <a:buSzPts val="1445"/>
              <a:buNone/>
            </a:pPr>
            <a:r>
              <a:rPr lang="en-US" sz="1445"/>
              <a:t>Lehetőség a csoport alapú támogatásra</a:t>
            </a:r>
            <a:endParaRPr sz="2040"/>
          </a:p>
        </p:txBody>
      </p:sp>
      <p:pic>
        <p:nvPicPr>
          <p:cNvPr id="548" name="Google Shape;548;p9"/>
          <p:cNvPicPr preferRelativeResize="0"/>
          <p:nvPr/>
        </p:nvPicPr>
        <p:blipFill rotWithShape="1">
          <a:blip r:embed="rId4">
            <a:alphaModFix/>
          </a:blip>
          <a:srcRect b="0" l="0" r="0" t="0"/>
          <a:stretch/>
        </p:blipFill>
        <p:spPr>
          <a:xfrm>
            <a:off x="824230" y="3371361"/>
            <a:ext cx="1859901" cy="2778370"/>
          </a:xfrm>
          <a:prstGeom prst="rect">
            <a:avLst/>
          </a:prstGeom>
          <a:noFill/>
          <a:ln>
            <a:noFill/>
          </a:ln>
        </p:spPr>
      </p:pic>
      <p:sp>
        <p:nvSpPr>
          <p:cNvPr id="549" name="Google Shape;549;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53F74"/>
              </a:buClr>
              <a:buSzPts val="4400"/>
              <a:buFont typeface="Arial"/>
              <a:buNone/>
            </a:pPr>
            <a:r>
              <a:rPr b="0" lang="en-US">
                <a:solidFill>
                  <a:srgbClr val="153F74"/>
                </a:solidFill>
              </a:rPr>
              <a:t>Lakhatás 24 óra/ napközben</a:t>
            </a:r>
            <a:endParaRPr b="0">
              <a:solidFill>
                <a:srgbClr val="153F74"/>
              </a:solidFill>
            </a:endParaRPr>
          </a:p>
        </p:txBody>
      </p:sp>
      <p:pic>
        <p:nvPicPr>
          <p:cNvPr id="550" name="Google Shape;550;p9"/>
          <p:cNvPicPr preferRelativeResize="0"/>
          <p:nvPr/>
        </p:nvPicPr>
        <p:blipFill rotWithShape="1">
          <a:blip r:embed="rId5">
            <a:alphaModFix/>
          </a:blip>
          <a:srcRect b="0" l="0" r="0" t="0"/>
          <a:stretch/>
        </p:blipFill>
        <p:spPr>
          <a:xfrm>
            <a:off x="824230" y="3083474"/>
            <a:ext cx="6802540" cy="836735"/>
          </a:xfrm>
          <a:prstGeom prst="rect">
            <a:avLst/>
          </a:prstGeom>
          <a:noFill/>
          <a:ln>
            <a:noFill/>
          </a:ln>
        </p:spPr>
      </p:pic>
      <p:pic>
        <p:nvPicPr>
          <p:cNvPr id="551" name="Google Shape;551;p9"/>
          <p:cNvPicPr preferRelativeResize="0"/>
          <p:nvPr/>
        </p:nvPicPr>
        <p:blipFill rotWithShape="1">
          <a:blip r:embed="rId6">
            <a:alphaModFix/>
          </a:blip>
          <a:srcRect b="0" l="0" r="0" t="0"/>
          <a:stretch/>
        </p:blipFill>
        <p:spPr>
          <a:xfrm>
            <a:off x="5514019" y="1690687"/>
            <a:ext cx="2126721" cy="3176954"/>
          </a:xfrm>
          <a:prstGeom prst="rect">
            <a:avLst/>
          </a:prstGeom>
          <a:noFill/>
          <a:ln>
            <a:noFill/>
          </a:ln>
        </p:spPr>
      </p:pic>
      <p:pic>
        <p:nvPicPr>
          <p:cNvPr id="552" name="Google Shape;552;p9"/>
          <p:cNvPicPr preferRelativeResize="0"/>
          <p:nvPr/>
        </p:nvPicPr>
        <p:blipFill rotWithShape="1">
          <a:blip r:embed="rId7">
            <a:alphaModFix/>
          </a:blip>
          <a:srcRect b="0" l="0" r="0" t="0"/>
          <a:stretch/>
        </p:blipFill>
        <p:spPr>
          <a:xfrm>
            <a:off x="3077589" y="1690687"/>
            <a:ext cx="2464715" cy="1497989"/>
          </a:xfrm>
          <a:prstGeom prst="rect">
            <a:avLst/>
          </a:prstGeom>
          <a:noFill/>
          <a:ln>
            <a:noFill/>
          </a:ln>
        </p:spPr>
      </p:pic>
      <p:pic>
        <p:nvPicPr>
          <p:cNvPr id="553" name="Google Shape;553;p9"/>
          <p:cNvPicPr preferRelativeResize="0"/>
          <p:nvPr/>
        </p:nvPicPr>
        <p:blipFill rotWithShape="1">
          <a:blip r:embed="rId8">
            <a:alphaModFix/>
          </a:blip>
          <a:srcRect b="0" l="0" r="0" t="0"/>
          <a:stretch/>
        </p:blipFill>
        <p:spPr>
          <a:xfrm>
            <a:off x="2551200" y="3920209"/>
            <a:ext cx="2962819" cy="2229522"/>
          </a:xfrm>
          <a:prstGeom prst="rect">
            <a:avLst/>
          </a:prstGeom>
          <a:noFill/>
          <a:ln>
            <a:noFill/>
          </a:ln>
        </p:spPr>
      </p:pic>
      <p:pic>
        <p:nvPicPr>
          <p:cNvPr id="554" name="Google Shape;554;p9"/>
          <p:cNvPicPr preferRelativeResize="0"/>
          <p:nvPr/>
        </p:nvPicPr>
        <p:blipFill rotWithShape="1">
          <a:blip r:embed="rId9">
            <a:alphaModFix/>
          </a:blip>
          <a:srcRect b="0" l="0" r="0" t="0"/>
          <a:stretch/>
        </p:blipFill>
        <p:spPr>
          <a:xfrm>
            <a:off x="5496918" y="4867641"/>
            <a:ext cx="2143822" cy="1282090"/>
          </a:xfrm>
          <a:prstGeom prst="rect">
            <a:avLst/>
          </a:prstGeom>
          <a:noFill/>
          <a:ln>
            <a:noFill/>
          </a:ln>
        </p:spPr>
      </p:pic>
      <p:sp>
        <p:nvSpPr>
          <p:cNvPr id="555" name="Google Shape;555;p9"/>
          <p:cNvSpPr txBox="1"/>
          <p:nvPr/>
        </p:nvSpPr>
        <p:spPr>
          <a:xfrm>
            <a:off x="810260" y="3188676"/>
            <a:ext cx="1087157"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Katrinehaven</a:t>
            </a:r>
            <a:endParaRPr b="0" i="0" sz="1400" u="none" cap="none" strike="noStrike">
              <a:solidFill>
                <a:srgbClr val="000000"/>
              </a:solidFill>
              <a:latin typeface="Arial"/>
              <a:ea typeface="Arial"/>
              <a:cs typeface="Arial"/>
              <a:sym typeface="Arial"/>
            </a:endParaRPr>
          </a:p>
        </p:txBody>
      </p:sp>
      <p:sp>
        <p:nvSpPr>
          <p:cNvPr id="556" name="Google Shape;556;p9"/>
          <p:cNvSpPr txBox="1"/>
          <p:nvPr/>
        </p:nvSpPr>
        <p:spPr>
          <a:xfrm>
            <a:off x="6722359" y="1683201"/>
            <a:ext cx="925253"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Gudenåvej</a:t>
            </a:r>
            <a:endParaRPr b="0" i="0" sz="1400" u="none" cap="none" strike="noStrike">
              <a:solidFill>
                <a:srgbClr val="000000"/>
              </a:solidFill>
              <a:latin typeface="Arial"/>
              <a:ea typeface="Arial"/>
              <a:cs typeface="Arial"/>
              <a:sym typeface="Arial"/>
            </a:endParaRPr>
          </a:p>
        </p:txBody>
      </p:sp>
      <p:sp>
        <p:nvSpPr>
          <p:cNvPr id="557" name="Google Shape;557;p9"/>
          <p:cNvSpPr txBox="1"/>
          <p:nvPr/>
        </p:nvSpPr>
        <p:spPr>
          <a:xfrm>
            <a:off x="810260" y="3920209"/>
            <a:ext cx="611065"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Tårnly</a:t>
            </a:r>
            <a:endParaRPr b="0" i="0" sz="1200" u="none" cap="none" strike="noStrike">
              <a:solidFill>
                <a:schemeClr val="dk1"/>
              </a:solidFill>
              <a:latin typeface="Arial"/>
              <a:ea typeface="Arial"/>
              <a:cs typeface="Arial"/>
              <a:sym typeface="Arial"/>
            </a:endParaRPr>
          </a:p>
        </p:txBody>
      </p:sp>
      <p:sp>
        <p:nvSpPr>
          <p:cNvPr id="558" name="Google Shape;558;p9"/>
          <p:cNvSpPr txBox="1"/>
          <p:nvPr/>
        </p:nvSpPr>
        <p:spPr>
          <a:xfrm>
            <a:off x="5496918" y="4867641"/>
            <a:ext cx="490840"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Albo</a:t>
            </a:r>
            <a:endParaRPr b="0" i="0" sz="1200" u="none" cap="none" strike="noStrike">
              <a:solidFill>
                <a:schemeClr val="dk1"/>
              </a:solidFill>
              <a:latin typeface="Arial"/>
              <a:ea typeface="Arial"/>
              <a:cs typeface="Arial"/>
              <a:sym typeface="Arial"/>
            </a:endParaRPr>
          </a:p>
        </p:txBody>
      </p:sp>
      <p:sp>
        <p:nvSpPr>
          <p:cNvPr id="559" name="Google Shape;559;p9"/>
          <p:cNvSpPr txBox="1"/>
          <p:nvPr/>
        </p:nvSpPr>
        <p:spPr>
          <a:xfrm>
            <a:off x="3061966" y="1683200"/>
            <a:ext cx="857927"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Merkurvej</a:t>
            </a:r>
            <a:endParaRPr b="0" i="0" sz="1400" u="none" cap="none" strike="noStrike">
              <a:solidFill>
                <a:srgbClr val="000000"/>
              </a:solidFill>
              <a:latin typeface="Arial"/>
              <a:ea typeface="Arial"/>
              <a:cs typeface="Arial"/>
              <a:sym typeface="Arial"/>
            </a:endParaRPr>
          </a:p>
        </p:txBody>
      </p:sp>
      <p:sp>
        <p:nvSpPr>
          <p:cNvPr id="560" name="Google Shape;560;p9"/>
          <p:cNvSpPr txBox="1"/>
          <p:nvPr/>
        </p:nvSpPr>
        <p:spPr>
          <a:xfrm>
            <a:off x="817358" y="1683200"/>
            <a:ext cx="832279"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Safranvej</a:t>
            </a:r>
            <a:endParaRPr b="0" i="0" sz="1400" u="none" cap="none" strike="noStrike">
              <a:solidFill>
                <a:srgbClr val="000000"/>
              </a:solidFill>
              <a:latin typeface="Arial"/>
              <a:ea typeface="Arial"/>
              <a:cs typeface="Arial"/>
              <a:sym typeface="Arial"/>
            </a:endParaRPr>
          </a:p>
        </p:txBody>
      </p:sp>
      <p:sp>
        <p:nvSpPr>
          <p:cNvPr id="561" name="Google Shape;561;p9"/>
          <p:cNvSpPr txBox="1"/>
          <p:nvPr/>
        </p:nvSpPr>
        <p:spPr>
          <a:xfrm>
            <a:off x="2551200" y="3920209"/>
            <a:ext cx="619080" cy="276999"/>
          </a:xfrm>
          <a:prstGeom prst="rect">
            <a:avLst/>
          </a:prstGeom>
          <a:solidFill>
            <a:srgbClr val="E9EBE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Åvang</a:t>
            </a:r>
            <a:endParaRPr b="0" i="0" sz="1400" u="none" cap="none" strike="noStrike">
              <a:solidFill>
                <a:srgbClr val="000000"/>
              </a:solidFill>
              <a:latin typeface="Arial"/>
              <a:ea typeface="Arial"/>
              <a:cs typeface="Arial"/>
              <a:sym typeface="Arial"/>
            </a:endParaRPr>
          </a:p>
        </p:txBody>
      </p:sp>
      <p:pic>
        <p:nvPicPr>
          <p:cNvPr id="562" name="Google Shape;562;p9"/>
          <p:cNvPicPr preferRelativeResize="0"/>
          <p:nvPr/>
        </p:nvPicPr>
        <p:blipFill rotWithShape="1">
          <a:blip r:embed="rId10">
            <a:alphaModFix/>
          </a:blip>
          <a:srcRect b="0" l="0" r="0" t="0"/>
          <a:stretch/>
        </p:blipFill>
        <p:spPr>
          <a:xfrm>
            <a:off x="9809019" y="205444"/>
            <a:ext cx="2151383" cy="121573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Viborg Kommune lys grå">
  <a:themeElements>
    <a:clrScheme name="Viborg kommune">
      <a:dk1>
        <a:srgbClr val="000000"/>
      </a:dk1>
      <a:lt1>
        <a:srgbClr val="FFFFFF"/>
      </a:lt1>
      <a:dk2>
        <a:srgbClr val="44546A"/>
      </a:dk2>
      <a:lt2>
        <a:srgbClr val="E7E6E6"/>
      </a:lt2>
      <a:accent1>
        <a:srgbClr val="35919E"/>
      </a:accent1>
      <a:accent2>
        <a:srgbClr val="C36700"/>
      </a:accent2>
      <a:accent3>
        <a:srgbClr val="979DA4"/>
      </a:accent3>
      <a:accent4>
        <a:srgbClr val="F0C900"/>
      </a:accent4>
      <a:accent5>
        <a:srgbClr val="1C549B"/>
      </a:accent5>
      <a:accent6>
        <a:srgbClr val="C1CE1D"/>
      </a:accent6>
      <a:hlink>
        <a:srgbClr val="B0CED7"/>
      </a:hlink>
      <a:folHlink>
        <a:srgbClr val="B3C7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Kont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iborg Kommune brun">
  <a:themeElements>
    <a:clrScheme name="Viborg kommune">
      <a:dk1>
        <a:srgbClr val="000000"/>
      </a:dk1>
      <a:lt1>
        <a:srgbClr val="FFFFFF"/>
      </a:lt1>
      <a:dk2>
        <a:srgbClr val="44546A"/>
      </a:dk2>
      <a:lt2>
        <a:srgbClr val="E7E6E6"/>
      </a:lt2>
      <a:accent1>
        <a:srgbClr val="35919E"/>
      </a:accent1>
      <a:accent2>
        <a:srgbClr val="C36700"/>
      </a:accent2>
      <a:accent3>
        <a:srgbClr val="979DA4"/>
      </a:accent3>
      <a:accent4>
        <a:srgbClr val="F0C900"/>
      </a:accent4>
      <a:accent5>
        <a:srgbClr val="1C549B"/>
      </a:accent5>
      <a:accent6>
        <a:srgbClr val="C1CE1D"/>
      </a:accent6>
      <a:hlink>
        <a:srgbClr val="B0CED7"/>
      </a:hlink>
      <a:folHlink>
        <a:srgbClr val="B3C7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Viborg Kommune blå">
  <a:themeElements>
    <a:clrScheme name="Viborg kommune">
      <a:dk1>
        <a:srgbClr val="000000"/>
      </a:dk1>
      <a:lt1>
        <a:srgbClr val="FFFFFF"/>
      </a:lt1>
      <a:dk2>
        <a:srgbClr val="44546A"/>
      </a:dk2>
      <a:lt2>
        <a:srgbClr val="E7E6E6"/>
      </a:lt2>
      <a:accent1>
        <a:srgbClr val="35919E"/>
      </a:accent1>
      <a:accent2>
        <a:srgbClr val="C36700"/>
      </a:accent2>
      <a:accent3>
        <a:srgbClr val="979DA4"/>
      </a:accent3>
      <a:accent4>
        <a:srgbClr val="F0C900"/>
      </a:accent4>
      <a:accent5>
        <a:srgbClr val="1C549B"/>
      </a:accent5>
      <a:accent6>
        <a:srgbClr val="C1CE1D"/>
      </a:accent6>
      <a:hlink>
        <a:srgbClr val="B0CED7"/>
      </a:hlink>
      <a:folHlink>
        <a:srgbClr val="B3C7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Viborg Kommune lime">
  <a:themeElements>
    <a:clrScheme name="Viborg kommune">
      <a:dk1>
        <a:srgbClr val="000000"/>
      </a:dk1>
      <a:lt1>
        <a:srgbClr val="FFFFFF"/>
      </a:lt1>
      <a:dk2>
        <a:srgbClr val="44546A"/>
      </a:dk2>
      <a:lt2>
        <a:srgbClr val="E7E6E6"/>
      </a:lt2>
      <a:accent1>
        <a:srgbClr val="35919E"/>
      </a:accent1>
      <a:accent2>
        <a:srgbClr val="C36700"/>
      </a:accent2>
      <a:accent3>
        <a:srgbClr val="979DA4"/>
      </a:accent3>
      <a:accent4>
        <a:srgbClr val="F0C900"/>
      </a:accent4>
      <a:accent5>
        <a:srgbClr val="1C549B"/>
      </a:accent5>
      <a:accent6>
        <a:srgbClr val="C1CE1D"/>
      </a:accent6>
      <a:hlink>
        <a:srgbClr val="B0CED7"/>
      </a:hlink>
      <a:folHlink>
        <a:srgbClr val="B3C7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Viborg Kommune grøn">
  <a:themeElements>
    <a:clrScheme name="Viborg kommune">
      <a:dk1>
        <a:srgbClr val="000000"/>
      </a:dk1>
      <a:lt1>
        <a:srgbClr val="FFFFFF"/>
      </a:lt1>
      <a:dk2>
        <a:srgbClr val="44546A"/>
      </a:dk2>
      <a:lt2>
        <a:srgbClr val="E7E6E6"/>
      </a:lt2>
      <a:accent1>
        <a:srgbClr val="35919E"/>
      </a:accent1>
      <a:accent2>
        <a:srgbClr val="C36700"/>
      </a:accent2>
      <a:accent3>
        <a:srgbClr val="979DA4"/>
      </a:accent3>
      <a:accent4>
        <a:srgbClr val="F0C900"/>
      </a:accent4>
      <a:accent5>
        <a:srgbClr val="1C549B"/>
      </a:accent5>
      <a:accent6>
        <a:srgbClr val="C1CE1D"/>
      </a:accent6>
      <a:hlink>
        <a:srgbClr val="B0CED7"/>
      </a:hlink>
      <a:folHlink>
        <a:srgbClr val="B3C7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Varga Veronika</dc:creator>
</cp:coreProperties>
</file>