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i/D/o+aV7Ox5SONQ5usaN/XFRb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da-DK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Lovgrundlag er serviceloven.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Indholdet er som følger.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Praktisk hjælp, altid i samarbejde med henblik på at kunne selv på et tidspunkt.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Ikke at forveksle med kompenserende støtte.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Ikke behandling, varetager ikke medicinering. Ligger hos hjemmeplejen. </a:t>
            </a:r>
            <a:endParaRPr/>
          </a:p>
        </p:txBody>
      </p:sp>
      <p:sp>
        <p:nvSpPr>
          <p:cNvPr id="134" name="Google Shape;134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De mennesker vi møder oplever på et eller flere områder i deres hverdag eller liv, at befinde sig på dette kontinium. </a:t>
            </a:r>
            <a:endParaRPr/>
          </a:p>
        </p:txBody>
      </p:sp>
      <p:sp>
        <p:nvSpPr>
          <p:cNvPr id="142" name="Google Shape;142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Primært borgere med psykiatriske eller psykosociale problemstillinger, af en sådan karakter, at det påvirker hverdagslivet.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Psykiatri basis. Og handicap basis.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Største gruppe mellem 18 – 35/40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De unge bor i byen, familierne har vi ofte på landet. </a:t>
            </a:r>
            <a:endParaRPr/>
          </a:p>
        </p:txBody>
      </p:sp>
      <p:sp>
        <p:nvSpPr>
          <p:cNvPr id="150" name="Google Shape;150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og lodret teks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odret titel og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og indholdsobjek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fsnitsoverskrift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o indholdsobjekter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ammenligning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un tite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om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dhold med billedtekst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llede med billedtekst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da-DK"/>
              <a:t>Pszichiátria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da-DK"/>
              <a:t>Tanulmányút Erasmus projekt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da-DK"/>
              <a:t>December 2018</a:t>
            </a:r>
            <a:endParaRPr/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13480" y="1600200"/>
            <a:ext cx="3238500" cy="323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6070525"/>
            <a:ext cx="1971675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2124075" y="6115713"/>
            <a:ext cx="3000000" cy="4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05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project no. </a:t>
            </a:r>
            <a:r>
              <a:rPr b="1" lang="da-DK" sz="105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2018-1-HU01-KA202-047724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>
            <p:ph type="title"/>
          </p:nvPr>
        </p:nvSpPr>
        <p:spPr>
          <a:xfrm>
            <a:off x="838200" y="19367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Pszichiátria szervezeti diagram</a:t>
            </a:r>
            <a:endParaRPr/>
          </a:p>
        </p:txBody>
      </p:sp>
      <p:grpSp>
        <p:nvGrpSpPr>
          <p:cNvPr id="98" name="Google Shape;98;p2"/>
          <p:cNvGrpSpPr/>
          <p:nvPr/>
        </p:nvGrpSpPr>
        <p:grpSpPr>
          <a:xfrm>
            <a:off x="1278187" y="1472177"/>
            <a:ext cx="10436553" cy="5015403"/>
            <a:chOff x="616" y="236044"/>
            <a:chExt cx="10436553" cy="5015403"/>
          </a:xfrm>
        </p:grpSpPr>
        <p:sp>
          <p:nvSpPr>
            <p:cNvPr id="99" name="Google Shape;99;p2"/>
            <p:cNvSpPr/>
            <p:nvPr/>
          </p:nvSpPr>
          <p:spPr>
            <a:xfrm>
              <a:off x="8575517" y="2260380"/>
              <a:ext cx="91440" cy="1077516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  <a:lnTo>
                    <a:pt x="153001" y="120000"/>
                  </a:lnTo>
                </a:path>
              </a:pathLst>
            </a:custGeom>
            <a:noFill/>
            <a:ln cap="flat" cmpd="sng" w="12700">
              <a:solidFill>
                <a:srgbClr val="3D4B5F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0" name="Google Shape;100;p2"/>
            <p:cNvSpPr/>
            <p:nvPr/>
          </p:nvSpPr>
          <p:spPr>
            <a:xfrm>
              <a:off x="5113290" y="1108576"/>
              <a:ext cx="4205973" cy="27927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41267"/>
                  </a:lnTo>
                  <a:lnTo>
                    <a:pt x="120000" y="41267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5425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1" name="Google Shape;101;p2"/>
            <p:cNvSpPr/>
            <p:nvPr/>
          </p:nvSpPr>
          <p:spPr>
            <a:xfrm>
              <a:off x="6463989" y="2260380"/>
              <a:ext cx="91440" cy="1077263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  <a:lnTo>
                    <a:pt x="166169" y="120000"/>
                  </a:lnTo>
                </a:path>
              </a:pathLst>
            </a:custGeom>
            <a:noFill/>
            <a:ln cap="flat" cmpd="sng" w="12700">
              <a:solidFill>
                <a:srgbClr val="3D4B5F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2" name="Google Shape;102;p2"/>
            <p:cNvSpPr/>
            <p:nvPr/>
          </p:nvSpPr>
          <p:spPr>
            <a:xfrm>
              <a:off x="5113290" y="1108576"/>
              <a:ext cx="2094444" cy="27927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41267"/>
                  </a:lnTo>
                  <a:lnTo>
                    <a:pt x="120000" y="41267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5425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3" name="Google Shape;103;p2"/>
            <p:cNvSpPr/>
            <p:nvPr/>
          </p:nvSpPr>
          <p:spPr>
            <a:xfrm>
              <a:off x="4352460" y="2260380"/>
              <a:ext cx="91440" cy="1669582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  <a:lnTo>
                    <a:pt x="178055" y="120000"/>
                  </a:lnTo>
                </a:path>
              </a:pathLst>
            </a:custGeom>
            <a:noFill/>
            <a:ln cap="flat" cmpd="sng" w="12700">
              <a:solidFill>
                <a:srgbClr val="3D4B5F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4" name="Google Shape;104;p2"/>
            <p:cNvSpPr/>
            <p:nvPr/>
          </p:nvSpPr>
          <p:spPr>
            <a:xfrm>
              <a:off x="5050486" y="1108576"/>
              <a:ext cx="91440" cy="279271"/>
            </a:xfrm>
            <a:custGeom>
              <a:rect b="b" l="l" r="r" t="t"/>
              <a:pathLst>
                <a:path extrusionOk="0" h="120000" w="120000">
                  <a:moveTo>
                    <a:pt x="82420" y="0"/>
                  </a:moveTo>
                  <a:lnTo>
                    <a:pt x="82420" y="41267"/>
                  </a:lnTo>
                  <a:lnTo>
                    <a:pt x="60000" y="41267"/>
                  </a:ln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35425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5" name="Google Shape;105;p2"/>
            <p:cNvSpPr/>
            <p:nvPr/>
          </p:nvSpPr>
          <p:spPr>
            <a:xfrm>
              <a:off x="2240931" y="2260380"/>
              <a:ext cx="91440" cy="1077237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  <a:lnTo>
                    <a:pt x="152978" y="120000"/>
                  </a:lnTo>
                </a:path>
              </a:pathLst>
            </a:custGeom>
            <a:noFill/>
            <a:ln cap="flat" cmpd="sng" w="12700">
              <a:solidFill>
                <a:srgbClr val="3D4B5F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6" name="Google Shape;106;p2"/>
            <p:cNvSpPr/>
            <p:nvPr/>
          </p:nvSpPr>
          <p:spPr>
            <a:xfrm>
              <a:off x="2984677" y="1108576"/>
              <a:ext cx="2128612" cy="279271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41267"/>
                  </a:lnTo>
                  <a:lnTo>
                    <a:pt x="0" y="41267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35425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7" name="Google Shape;107;p2"/>
            <p:cNvSpPr/>
            <p:nvPr/>
          </p:nvSpPr>
          <p:spPr>
            <a:xfrm>
              <a:off x="175122" y="2260380"/>
              <a:ext cx="121090" cy="1668897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D4B5F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8" name="Google Shape;108;p2"/>
            <p:cNvSpPr/>
            <p:nvPr/>
          </p:nvSpPr>
          <p:spPr>
            <a:xfrm>
              <a:off x="873148" y="1108576"/>
              <a:ext cx="4240141" cy="279271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41267"/>
                  </a:lnTo>
                  <a:lnTo>
                    <a:pt x="0" y="41267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35425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9" name="Google Shape;109;p2"/>
            <p:cNvSpPr/>
            <p:nvPr/>
          </p:nvSpPr>
          <p:spPr>
            <a:xfrm>
              <a:off x="4240758" y="236044"/>
              <a:ext cx="1745065" cy="872532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2"/>
            <p:cNvSpPr txBox="1"/>
            <p:nvPr/>
          </p:nvSpPr>
          <p:spPr>
            <a:xfrm>
              <a:off x="4240758" y="236044"/>
              <a:ext cx="1745065" cy="8725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775" lIns="10775" spcFirstLastPara="1" rIns="10775" wrap="square" tIns="10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0" i="0" lang="da-DK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Vezető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1" i="0" lang="da-DK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Jane Aslaug</a:t>
              </a: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616" y="1387848"/>
              <a:ext cx="1745065" cy="872532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2"/>
            <p:cNvSpPr txBox="1"/>
            <p:nvPr/>
          </p:nvSpPr>
          <p:spPr>
            <a:xfrm>
              <a:off x="616" y="1387848"/>
              <a:ext cx="1745065" cy="8725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775" lIns="10775" spcFirstLastPara="1" rIns="10775" wrap="square" tIns="10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0" i="0" lang="da-DK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Részlegvezető</a:t>
              </a:r>
              <a:endParaRPr b="0" i="0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1" i="0" lang="da-DK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Gitte R. Skaarup</a:t>
              </a: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296212" y="2626844"/>
              <a:ext cx="1745065" cy="2604867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2"/>
            <p:cNvSpPr txBox="1"/>
            <p:nvPr/>
          </p:nvSpPr>
          <p:spPr>
            <a:xfrm>
              <a:off x="296212" y="2626844"/>
              <a:ext cx="1745065" cy="26048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25" lIns="9525" spcFirstLastPara="1" rIns="9525" wrap="square" tIns="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Otthoni támogatás Viborg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OT Bj.bro/Ørum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OT Karup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Kapcsolattartó hely Bj.bro</a:t>
              </a:r>
              <a:endPara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KH Karup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KH Huset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None/>
              </a:pPr>
              <a:r>
                <a:t/>
              </a:r>
              <a:endParaRPr b="0" i="0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2112145" y="1387848"/>
              <a:ext cx="1745065" cy="872532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2"/>
            <p:cNvSpPr txBox="1"/>
            <p:nvPr/>
          </p:nvSpPr>
          <p:spPr>
            <a:xfrm>
              <a:off x="2112145" y="1387848"/>
              <a:ext cx="1745065" cy="8725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775" lIns="10775" spcFirstLastPara="1" rIns="10775" wrap="square" tIns="10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0" i="0" lang="da-DK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Részlegvezető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1" i="0" lang="da-DK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Heidi Kristensen</a:t>
              </a: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2357501" y="2636869"/>
              <a:ext cx="1745065" cy="1401496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2"/>
            <p:cNvSpPr txBox="1"/>
            <p:nvPr/>
          </p:nvSpPr>
          <p:spPr>
            <a:xfrm>
              <a:off x="2357501" y="2636869"/>
              <a:ext cx="1745065" cy="14014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25" lIns="9525" spcFirstLastPara="1" rIns="9525" wrap="square" tIns="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Mestring Központ</a:t>
              </a:r>
              <a:endPara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Pszichiátriai gyógytorna</a:t>
              </a:r>
              <a:endPara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Felépülés-iskola</a:t>
              </a:r>
              <a:endPara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4223673" y="1387848"/>
              <a:ext cx="1745065" cy="872532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2"/>
            <p:cNvSpPr txBox="1"/>
            <p:nvPr/>
          </p:nvSpPr>
          <p:spPr>
            <a:xfrm>
              <a:off x="4223673" y="1387848"/>
              <a:ext cx="1745065" cy="8725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775" lIns="10775" spcFirstLastPara="1" rIns="10775" wrap="square" tIns="10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0" i="0" lang="da-DK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Részlegvezető</a:t>
              </a:r>
              <a:endParaRPr b="0" i="0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1" i="0" lang="da-DK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Poul W. Christensen</a:t>
              </a: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4488138" y="2608477"/>
              <a:ext cx="1745065" cy="264297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2"/>
            <p:cNvSpPr txBox="1"/>
            <p:nvPr/>
          </p:nvSpPr>
          <p:spPr>
            <a:xfrm>
              <a:off x="4488138" y="2608477"/>
              <a:ext cx="1745065" cy="26429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25" lIns="9525" spcFirstLastPara="1" rIns="9525" wrap="square" tIns="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Lakhatási szolgáltatás: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Gl. Finderupvej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Rosengården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Søbo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Søhuset</a:t>
              </a:r>
              <a:endPara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Sct. Jørgensvej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Grundtvigsvej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None/>
              </a:pPr>
              <a:r>
                <a:t/>
              </a:r>
              <a:endParaRPr b="0" i="0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6335202" y="1387848"/>
              <a:ext cx="1745065" cy="872532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2"/>
            <p:cNvSpPr txBox="1"/>
            <p:nvPr/>
          </p:nvSpPr>
          <p:spPr>
            <a:xfrm>
              <a:off x="6335202" y="1387848"/>
              <a:ext cx="1745065" cy="8725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775" lIns="10775" spcFirstLastPara="1" rIns="10775" wrap="square" tIns="10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0" i="0" lang="da-DK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Részlegvezető</a:t>
              </a:r>
              <a:endParaRPr b="0" i="0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1" i="0" lang="da-DK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Karen K. Andersen</a:t>
              </a: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6590610" y="2636895"/>
              <a:ext cx="1745065" cy="1401496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2"/>
            <p:cNvSpPr txBox="1"/>
            <p:nvPr/>
          </p:nvSpPr>
          <p:spPr>
            <a:xfrm>
              <a:off x="6590610" y="2636895"/>
              <a:ext cx="1745065" cy="14014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25" lIns="9525" spcFirstLastPara="1" rIns="9525" wrap="square" tIns="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Guldblommevej 1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Guldblommevej 14+16</a:t>
              </a: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8446731" y="1387848"/>
              <a:ext cx="1745065" cy="872532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2"/>
            <p:cNvSpPr txBox="1"/>
            <p:nvPr/>
          </p:nvSpPr>
          <p:spPr>
            <a:xfrm>
              <a:off x="8446731" y="1387848"/>
              <a:ext cx="1745065" cy="8725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775" lIns="10775" spcFirstLastPara="1" rIns="10775" wrap="square" tIns="10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0" i="0" lang="da-DK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Részlegvezető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b="1" i="0" lang="da-DK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Gitte Nissen</a:t>
              </a: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8692104" y="2616792"/>
              <a:ext cx="1745065" cy="1442209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2"/>
            <p:cNvSpPr txBox="1"/>
            <p:nvPr/>
          </p:nvSpPr>
          <p:spPr>
            <a:xfrm>
              <a:off x="8692104" y="2616792"/>
              <a:ext cx="1745065" cy="14422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25" lIns="9525" spcFirstLastPara="1" rIns="9525" wrap="square" tIns="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Szociális Akut Szolgáltatás</a:t>
              </a:r>
              <a:endPara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b="0" i="0" lang="da-DK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Lakhatási- és képzési szolgáltatás Stokrosevej 2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185569_18176809" id="136" name="Google Shape;13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33976" y="620689"/>
            <a:ext cx="5534025" cy="4224337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Törvényi alap</a:t>
            </a:r>
            <a:endParaRPr/>
          </a:p>
        </p:txBody>
      </p:sp>
      <p:sp>
        <p:nvSpPr>
          <p:cNvPr id="138" name="Google Shape;138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da-DK"/>
              <a:t>Tartalom: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da-DK"/>
              <a:t>Készségek begyakorlása</a:t>
            </a:r>
            <a:endParaRPr b="1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da-DK"/>
              <a:t>Rehabilitáció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da-DK"/>
              <a:t>Készségek megtanulása</a:t>
            </a:r>
            <a:endParaRPr b="1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da-DK"/>
              <a:t>Habilitáció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Tanácsadás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Támogatás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Gondoskodás és segítségnyújtás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Felépülési folyamat</a:t>
            </a:r>
            <a:endParaRPr/>
          </a:p>
        </p:txBody>
      </p:sp>
      <p:sp>
        <p:nvSpPr>
          <p:cNvPr id="145" name="Google Shape;145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A külvilágtól való elzártság élménye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Kívánság/bátorság, hogy újra kapcsolatba kerüljön a külvilággal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Kis lépésekben haladás saját vagy mások kezdeményezésére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A külvilághoz vagy annak egy részéhez való újra-kapcsolódás élménye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46" name="Google Shape;14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8075273">
            <a:off x="6087763" y="3900294"/>
            <a:ext cx="3468925" cy="20240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Fókuszterületek</a:t>
            </a:r>
            <a:endParaRPr/>
          </a:p>
        </p:txBody>
      </p:sp>
      <p:sp>
        <p:nvSpPr>
          <p:cNvPr id="153" name="Google Shape;153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Hozzájárulni az egyén reményeihez és élete álmaihoz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Hozzájárulni, hogy az egyén saját feltételek alapján kialakított életet építhessen fel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Jobban kihasználni a társadalom adta általános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da-DK"/>
              <a:t>   lehetőségeket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Az inklúzió és aktív részvétel lehető legnagyobb mértékű megvalósulása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54" name="Google Shape;15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22623" y="3363683"/>
            <a:ext cx="2381250" cy="272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29041" y="3622431"/>
            <a:ext cx="4781959" cy="2554532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Együttműködő partnernek lenni/a team követel</a:t>
            </a:r>
            <a:endParaRPr/>
          </a:p>
        </p:txBody>
      </p:sp>
      <p:sp>
        <p:nvSpPr>
          <p:cNvPr id="161" name="Google Shape;161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Együttműködő partner/támogató az egyén életében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A remény nyújtója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Hinni abban, amit az egyén tud és akar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Rendelkezésre állni a kereteken belül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Az elutasítás ellenére fenntartani a kapcsolatot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Képviselni az egyént körülvevő társadalmat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Kihívások elé állítani és nehéz üzenetet is átadni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Elfogadni a rossz döntéseket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Autentikusnak lenni</a:t>
            </a:r>
            <a:endParaRPr/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04031" y="3424360"/>
            <a:ext cx="3042138" cy="3068515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Paradoxonok a kliensekkel való együttműködésben</a:t>
            </a:r>
            <a:endParaRPr/>
          </a:p>
        </p:txBody>
      </p:sp>
      <p:sp>
        <p:nvSpPr>
          <p:cNvPr id="168" name="Google Shape;168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Egyenrangú kapcsolatot kialakítani és folytatni, ugyanakkor a kapcsolat aszimetrikus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Egyensúlyt teremteni a kliens szakértelme és a saját szakmaiságunk között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Időt hagyni a fejlődésre, de eredményeket produkálni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Fenntartható kapcsolatot teremteni, de megőrizni a határokat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Együttműködési szövetséget kötni, de az önkormányzatot képviselni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Elköteleződni, de nem túlzásba esni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2018-11-21T13:54:40Z</dcterms:created>
  <dc:creator>Gitte Ranneberg Skaarup</dc:creator>
</cp:coreProperties>
</file>